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9" r:id="rId5"/>
    <p:sldId id="258" r:id="rId6"/>
    <p:sldId id="260" r:id="rId7"/>
    <p:sldId id="262" r:id="rId8"/>
    <p:sldId id="263" r:id="rId9"/>
    <p:sldId id="264" r:id="rId10"/>
    <p:sldId id="265" r:id="rId11"/>
    <p:sldId id="266" r:id="rId12"/>
    <p:sldId id="267" r:id="rId13"/>
    <p:sldId id="275" r:id="rId14"/>
    <p:sldId id="268" r:id="rId15"/>
    <p:sldId id="276" r:id="rId16"/>
    <p:sldId id="277" r:id="rId17"/>
    <p:sldId id="278" r:id="rId18"/>
    <p:sldId id="269" r:id="rId19"/>
    <p:sldId id="270" r:id="rId20"/>
    <p:sldId id="271" r:id="rId21"/>
    <p:sldId id="272" r:id="rId22"/>
    <p:sldId id="27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269"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33C330-298C-4D40-A876-AA10BAD75588}" type="datetimeFigureOut">
              <a:rPr lang="en-US" smtClean="0"/>
              <a:t>6/21/2011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F95D3-5C6D-4359-9352-B25363B0C5E9}" type="slidenum">
              <a:rPr lang="en-US" smtClean="0"/>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33C330-298C-4D40-A876-AA10BAD75588}" type="datetimeFigureOut">
              <a:rPr lang="en-US" smtClean="0"/>
              <a:t>6/21/2011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F95D3-5C6D-4359-9352-B25363B0C5E9}" type="slidenum">
              <a:rPr lang="en-US" smtClean="0"/>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33C330-298C-4D40-A876-AA10BAD75588}" type="datetimeFigureOut">
              <a:rPr lang="en-US" smtClean="0"/>
              <a:t>6/21/2011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F95D3-5C6D-4359-9352-B25363B0C5E9}" type="slidenum">
              <a:rPr lang="en-US" smtClean="0"/>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33C330-298C-4D40-A876-AA10BAD75588}" type="datetimeFigureOut">
              <a:rPr lang="en-US" smtClean="0"/>
              <a:t>6/21/2011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F95D3-5C6D-4359-9352-B25363B0C5E9}" type="slidenum">
              <a:rPr lang="en-US" smtClean="0"/>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33C330-298C-4D40-A876-AA10BAD75588}" type="datetimeFigureOut">
              <a:rPr lang="en-US" smtClean="0"/>
              <a:t>6/21/2011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F95D3-5C6D-4359-9352-B25363B0C5E9}" type="slidenum">
              <a:rPr lang="en-US" smtClean="0"/>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33C330-298C-4D40-A876-AA10BAD75588}" type="datetimeFigureOut">
              <a:rPr lang="en-US" smtClean="0"/>
              <a:t>6/21/2011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F95D3-5C6D-4359-9352-B25363B0C5E9}" type="slidenum">
              <a:rPr lang="en-US" smtClean="0"/>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3C330-298C-4D40-A876-AA10BAD75588}" type="datetimeFigureOut">
              <a:rPr lang="en-US" smtClean="0"/>
              <a:t>6/21/2011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1F95D3-5C6D-4359-9352-B25363B0C5E9}" type="slidenum">
              <a:rPr lang="en-US" smtClean="0"/>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33C330-298C-4D40-A876-AA10BAD75588}" type="datetimeFigureOut">
              <a:rPr lang="en-US" smtClean="0"/>
              <a:t>6/21/2011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1F95D3-5C6D-4359-9352-B25363B0C5E9}" type="slidenum">
              <a:rPr lang="en-US" smtClean="0"/>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3C330-298C-4D40-A876-AA10BAD75588}" type="datetimeFigureOut">
              <a:rPr lang="en-US" smtClean="0"/>
              <a:t>6/21/2011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1F95D3-5C6D-4359-9352-B25363B0C5E9}" type="slidenum">
              <a:rPr lang="en-US" smtClean="0"/>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3C330-298C-4D40-A876-AA10BAD75588}" type="datetimeFigureOut">
              <a:rPr lang="en-US" smtClean="0"/>
              <a:t>6/21/2011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F95D3-5C6D-4359-9352-B25363B0C5E9}" type="slidenum">
              <a:rPr lang="en-US" smtClean="0"/>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3C330-298C-4D40-A876-AA10BAD75588}" type="datetimeFigureOut">
              <a:rPr lang="en-US" smtClean="0"/>
              <a:t>6/21/2011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F95D3-5C6D-4359-9352-B25363B0C5E9}" type="slidenum">
              <a:rPr lang="en-US" smtClean="0"/>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3C330-298C-4D40-A876-AA10BAD75588}" type="datetimeFigureOut">
              <a:rPr lang="en-US" smtClean="0"/>
              <a:t>6/21/2011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F95D3-5C6D-4359-9352-B25363B0C5E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farmcpatoday.com/wp-content/uploads/2009/12/imagesCACA1I9P.jp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hyperlink" Target="http://www.youtube.com/watch?v=bkryCXvkiCw&amp;feature=related" TargetMode="External"/><Relationship Id="rId5" Type="http://schemas.openxmlformats.org/officeDocument/2006/relationships/hyperlink" Target="http://www.youtube.com/watch?v=aOzUG75u5AA&amp;feature=related" TargetMode="External"/><Relationship Id="rId4" Type="http://schemas.openxmlformats.org/officeDocument/2006/relationships/hyperlink" Target="http://www.youtube.com/watch?v=Xk2WmjxE97o"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deltafarmpress.com/pesticide-regulation" TargetMode="External"/><Relationship Id="rId3" Type="http://schemas.openxmlformats.org/officeDocument/2006/relationships/image" Target="../media/image33.jpeg"/><Relationship Id="rId7" Type="http://schemas.openxmlformats.org/officeDocument/2006/relationships/hyperlink" Target="http://deltafarmpress.com/climate-change" TargetMode="External"/><Relationship Id="rId12" Type="http://schemas.openxmlformats.org/officeDocument/2006/relationships/hyperlink" Target="http://deltafarmpress.com/grain-storage" TargetMode="Externa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hyperlink" Target="http://deltafarmpress.com/biotechnology" TargetMode="External"/><Relationship Id="rId11" Type="http://schemas.openxmlformats.org/officeDocument/2006/relationships/hyperlink" Target="http://deltafarmpress.com/plant-bugs-mites" TargetMode="External"/><Relationship Id="rId5" Type="http://schemas.openxmlformats.org/officeDocument/2006/relationships/hyperlink" Target="http://deltafarmpress.com/energy-issues" TargetMode="External"/><Relationship Id="rId10" Type="http://schemas.openxmlformats.org/officeDocument/2006/relationships/hyperlink" Target="http://deltafarmpress.com/crop-insurance" TargetMode="External"/><Relationship Id="rId4" Type="http://schemas.openxmlformats.org/officeDocument/2006/relationships/hyperlink" Target="http://deltafarmpress.com/2011-flooding" TargetMode="External"/><Relationship Id="rId9" Type="http://schemas.openxmlformats.org/officeDocument/2006/relationships/hyperlink" Target="http://deltafarmpress.com/irrigation-system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ready.gov/america/getakit/water.html" TargetMode="External"/><Relationship Id="rId7" Type="http://schemas.openxmlformats.org/officeDocument/2006/relationships/image" Target="../media/image40.emf"/><Relationship Id="rId2" Type="http://schemas.openxmlformats.org/officeDocument/2006/relationships/hyperlink" Target="http://www.youtube.com/watch?v=w3AdFjklR50" TargetMode="External"/><Relationship Id="rId1" Type="http://schemas.openxmlformats.org/officeDocument/2006/relationships/slideLayout" Target="../slideLayouts/slideLayout7.xml"/><Relationship Id="rId6" Type="http://schemas.openxmlformats.org/officeDocument/2006/relationships/hyperlink" Target="http://www.ready.gov/america/getakit/cleanair.html" TargetMode="External"/><Relationship Id="rId5" Type="http://schemas.openxmlformats.org/officeDocument/2006/relationships/hyperlink" Target="http://www.ready.gov/america/getakit/firstaidkit.html" TargetMode="External"/><Relationship Id="rId4" Type="http://schemas.openxmlformats.org/officeDocument/2006/relationships/hyperlink" Target="http://www.ready.gov/america/getakit/food.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deltafarmpress.com/management/heat-adding-georgia-s-drought-woes" TargetMode="Externa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hobbyfarms.com/hobby-farms-portal.aspx" TargetMode="Externa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www.hobbyfarms.com/farm-industry-news/2009/10/16/farmers-markets-increase.asp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action.farmland.org/site/PageNavigator/Request_bumpersticker?&amp;s_src=NoFarmsNoFood&amp;s_subsrc=farm-bill.asp" TargetMode="External"/><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5.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4.jpeg"/><Relationship Id="rId2" Type="http://schemas.openxmlformats.org/officeDocument/2006/relationships/hyperlink" Target="http://www.colorado.gov/cs/Satellite/Agriculture-Main/CDAG/1165692857731" TargetMode="External"/><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53.jpeg"/><Relationship Id="rId5" Type="http://schemas.openxmlformats.org/officeDocument/2006/relationships/image" Target="../media/image48.jpeg"/><Relationship Id="rId10" Type="http://schemas.openxmlformats.org/officeDocument/2006/relationships/hyperlink" Target="http://www.coloradofarmers.org/marketfind.htm" TargetMode="External"/><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hyperlink" Target="http://www.gpo.gov/fdsys/pkg/FR-2011-06-01/html/2011-13483.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esterndairyassociation.org/dairy-farming-today/" TargetMode="Externa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livingrichlyonabudget.com/unemployment-extension-2010"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photogallery.nrcs.usda.gov/"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oodandwaterwatch.org/wp-content/uploads/2011/06/gmoTomatoes-istock.jpg"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implegoodandtasty.com/2011/06/15/simple-chicken-soup-from-leftover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foodandwaterwatch.org/water/world-water" TargetMode="External"/><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www.foodandwaterwatch.org/europe" TargetMode="External"/><Relationship Id="rId1" Type="http://schemas.openxmlformats.org/officeDocument/2006/relationships/slideLayout" Target="../slideLayouts/slideLayout7.xml"/><Relationship Id="rId6" Type="http://schemas.openxmlformats.org/officeDocument/2006/relationships/hyperlink" Target="http://www.foodandwaterwatch.org/global-trade" TargetMode="Externa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hyperlink" Target="https://salsa.democracyinaction.org/o/1185/t/11487/shop/custom.jsp?donate_page_KEY=6960" TargetMode="External"/><Relationship Id="rId4" Type="http://schemas.openxmlformats.org/officeDocument/2006/relationships/hyperlink" Target="http://www.foodandwaterwatch.org/africa" TargetMode="Externa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3048000"/>
            <a:ext cx="7772400" cy="1447800"/>
          </a:xfrm>
        </p:spPr>
        <p:txBody>
          <a:bodyPr/>
          <a:lstStyle/>
          <a:p>
            <a:r>
              <a:rPr lang="en-US" dirty="0" smtClean="0"/>
              <a:t>2011 Farm Bill</a:t>
            </a:r>
            <a:endParaRPr lang="en-US" dirty="0"/>
          </a:p>
        </p:txBody>
      </p:sp>
      <p:sp>
        <p:nvSpPr>
          <p:cNvPr id="3" name="Subtitle 2"/>
          <p:cNvSpPr>
            <a:spLocks noGrp="1"/>
          </p:cNvSpPr>
          <p:nvPr>
            <p:ph type="subTitle" idx="1"/>
          </p:nvPr>
        </p:nvSpPr>
        <p:spPr>
          <a:xfrm>
            <a:off x="1371600" y="4267200"/>
            <a:ext cx="6400800" cy="1752600"/>
          </a:xfrm>
        </p:spPr>
        <p:txBody>
          <a:bodyPr>
            <a:noAutofit/>
          </a:bodyPr>
          <a:lstStyle/>
          <a:p>
            <a:r>
              <a:rPr lang="en-US" sz="6000" dirty="0" smtClean="0">
                <a:solidFill>
                  <a:srgbClr val="FF0000"/>
                </a:solidFill>
              </a:rPr>
              <a:t>And how we feed the World</a:t>
            </a:r>
            <a:endParaRPr lang="en-US" sz="6000" dirty="0">
              <a:solidFill>
                <a:srgbClr val="FF0000"/>
              </a:solidFill>
            </a:endParaRPr>
          </a:p>
        </p:txBody>
      </p:sp>
      <p:pic>
        <p:nvPicPr>
          <p:cNvPr id="11266" name="Picture 2" descr="imagesCACA1I9P">
            <a:hlinkClick r:id="rId2"/>
          </p:cNvPr>
          <p:cNvPicPr>
            <a:picLocks noChangeAspect="1" noChangeArrowheads="1"/>
          </p:cNvPicPr>
          <p:nvPr/>
        </p:nvPicPr>
        <p:blipFill>
          <a:blip r:embed="rId3" cstate="print"/>
          <a:srcRect/>
          <a:stretch>
            <a:fillRect/>
          </a:stretch>
        </p:blipFill>
        <p:spPr bwMode="auto">
          <a:xfrm>
            <a:off x="457200" y="304800"/>
            <a:ext cx="3657596" cy="2438400"/>
          </a:xfrm>
          <a:prstGeom prst="rect">
            <a:avLst/>
          </a:prstGeom>
          <a:noFill/>
        </p:spPr>
      </p:pic>
      <p:pic>
        <p:nvPicPr>
          <p:cNvPr id="11268" name="Picture 4" descr="http://simplegoodandtasty.com/sites/default/files/imagecache/blog_img_large/images/blog/farmbillgraphic.png"/>
          <p:cNvPicPr>
            <a:picLocks noChangeAspect="1" noChangeArrowheads="1"/>
          </p:cNvPicPr>
          <p:nvPr/>
        </p:nvPicPr>
        <p:blipFill>
          <a:blip r:embed="rId4" cstate="print"/>
          <a:srcRect/>
          <a:stretch>
            <a:fillRect/>
          </a:stretch>
        </p:blipFill>
        <p:spPr bwMode="auto">
          <a:xfrm>
            <a:off x="4495800" y="457200"/>
            <a:ext cx="4267200" cy="2659889"/>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 farmer ploughs his field after rains in Allahabad. The India Meteorological Department has forecast less than normal rains this year."/>
          <p:cNvPicPr>
            <a:picLocks noChangeAspect="1" noChangeArrowheads="1"/>
          </p:cNvPicPr>
          <p:nvPr/>
        </p:nvPicPr>
        <p:blipFill>
          <a:blip r:embed="rId2" cstate="print"/>
          <a:srcRect/>
          <a:stretch>
            <a:fillRect/>
          </a:stretch>
        </p:blipFill>
        <p:spPr bwMode="auto">
          <a:xfrm>
            <a:off x="152400" y="152400"/>
            <a:ext cx="6057900" cy="3943350"/>
          </a:xfrm>
          <a:prstGeom prst="rect">
            <a:avLst/>
          </a:prstGeom>
          <a:noFill/>
        </p:spPr>
      </p:pic>
      <p:sp>
        <p:nvSpPr>
          <p:cNvPr id="3" name="TextBox 2"/>
          <p:cNvSpPr txBox="1"/>
          <p:nvPr/>
        </p:nvSpPr>
        <p:spPr>
          <a:xfrm>
            <a:off x="6400800" y="381000"/>
            <a:ext cx="2514600" cy="5847755"/>
          </a:xfrm>
          <a:prstGeom prst="rect">
            <a:avLst/>
          </a:prstGeom>
          <a:noFill/>
        </p:spPr>
        <p:txBody>
          <a:bodyPr wrap="square" rtlCol="0">
            <a:spAutoFit/>
          </a:bodyPr>
          <a:lstStyle/>
          <a:p>
            <a:r>
              <a:rPr lang="en-US" dirty="0" smtClean="0"/>
              <a:t>Hindu…  </a:t>
            </a:r>
            <a:r>
              <a:rPr lang="en-US" sz="3200" b="1" dirty="0" smtClean="0"/>
              <a:t>India</a:t>
            </a:r>
          </a:p>
          <a:p>
            <a:r>
              <a:rPr lang="en-US" dirty="0" smtClean="0"/>
              <a:t>A farmer ploughs his field after rains in Allahabad. The India Meteorological Department has forecast less than normal rains this year.</a:t>
            </a:r>
          </a:p>
          <a:p>
            <a:endParaRPr lang="en-US" dirty="0"/>
          </a:p>
          <a:p>
            <a:r>
              <a:rPr lang="en-US" dirty="0" smtClean="0"/>
              <a:t>The US Will have to send food to India.</a:t>
            </a:r>
          </a:p>
          <a:p>
            <a:endParaRPr lang="en-US" dirty="0"/>
          </a:p>
          <a:p>
            <a:r>
              <a:rPr lang="en-US" dirty="0" smtClean="0"/>
              <a:t>Shortage of seed has become a major concern for farmers of </a:t>
            </a:r>
            <a:r>
              <a:rPr lang="en-US" dirty="0" err="1" smtClean="0"/>
              <a:t>Srikakulam</a:t>
            </a:r>
            <a:r>
              <a:rPr lang="en-US" dirty="0" smtClean="0"/>
              <a:t> district. Hundreds of villagers queued up before the </a:t>
            </a:r>
            <a:r>
              <a:rPr lang="en-US" b="1" dirty="0" smtClean="0"/>
              <a:t>seed counters </a:t>
            </a:r>
            <a:r>
              <a:rPr lang="en-US" dirty="0" smtClean="0"/>
              <a:t>across the district.</a:t>
            </a:r>
            <a:endParaRPr lang="en-US" dirty="0"/>
          </a:p>
        </p:txBody>
      </p:sp>
      <p:pic>
        <p:nvPicPr>
          <p:cNvPr id="22532" name="Picture 4" descr="Farmers thronged the Srikakulam seeds office to purchase seeds to meet their Kharif season needs. Photo: Basheer."/>
          <p:cNvPicPr>
            <a:picLocks noChangeAspect="1" noChangeArrowheads="1"/>
          </p:cNvPicPr>
          <p:nvPr/>
        </p:nvPicPr>
        <p:blipFill>
          <a:blip r:embed="rId3" cstate="print"/>
          <a:srcRect/>
          <a:stretch>
            <a:fillRect/>
          </a:stretch>
        </p:blipFill>
        <p:spPr bwMode="auto">
          <a:xfrm>
            <a:off x="2667000" y="3810000"/>
            <a:ext cx="3733800" cy="2489201"/>
          </a:xfrm>
          <a:prstGeom prst="rect">
            <a:avLst/>
          </a:prstGeom>
          <a:noFill/>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4572000" cy="1200329"/>
          </a:xfrm>
          <a:prstGeom prst="rect">
            <a:avLst/>
          </a:prstGeom>
        </p:spPr>
        <p:txBody>
          <a:bodyPr>
            <a:spAutoFit/>
          </a:bodyPr>
          <a:lstStyle/>
          <a:p>
            <a:r>
              <a:rPr lang="en-US" b="1" dirty="0" smtClean="0"/>
              <a:t>Five new NRCS projects to protect Arkansas’ Mississippi River Basin</a:t>
            </a:r>
          </a:p>
          <a:p>
            <a:r>
              <a:rPr lang="en-US" dirty="0" smtClean="0"/>
              <a:t>Arkansas NRCS office</a:t>
            </a:r>
          </a:p>
          <a:p>
            <a:r>
              <a:rPr lang="en-US" dirty="0" smtClean="0"/>
              <a:t>Jun. 21, 2011 11:36am</a:t>
            </a:r>
            <a:endParaRPr lang="en-US" dirty="0"/>
          </a:p>
        </p:txBody>
      </p:sp>
      <p:pic>
        <p:nvPicPr>
          <p:cNvPr id="23554" name="Picture 2" descr="http://deltafarmpress.com/site-files/deltafarmpress.com/files/Flood%20fuse.JPG"/>
          <p:cNvPicPr>
            <a:picLocks noChangeAspect="1" noChangeArrowheads="1"/>
          </p:cNvPicPr>
          <p:nvPr/>
        </p:nvPicPr>
        <p:blipFill>
          <a:blip r:embed="rId2" cstate="print"/>
          <a:srcRect/>
          <a:stretch>
            <a:fillRect/>
          </a:stretch>
        </p:blipFill>
        <p:spPr bwMode="auto">
          <a:xfrm>
            <a:off x="5943600" y="152400"/>
            <a:ext cx="2905125" cy="3607674"/>
          </a:xfrm>
          <a:prstGeom prst="rect">
            <a:avLst/>
          </a:prstGeom>
          <a:noFill/>
        </p:spPr>
      </p:pic>
      <p:pic>
        <p:nvPicPr>
          <p:cNvPr id="23556" name="Picture 4" descr="IMG_2818.jpg"/>
          <p:cNvPicPr>
            <a:picLocks noChangeAspect="1" noChangeArrowheads="1"/>
          </p:cNvPicPr>
          <p:nvPr/>
        </p:nvPicPr>
        <p:blipFill>
          <a:blip r:embed="rId3" cstate="print"/>
          <a:srcRect/>
          <a:stretch>
            <a:fillRect/>
          </a:stretch>
        </p:blipFill>
        <p:spPr bwMode="auto">
          <a:xfrm>
            <a:off x="3048000" y="838200"/>
            <a:ext cx="2895600" cy="1930401"/>
          </a:xfrm>
          <a:prstGeom prst="rect">
            <a:avLst/>
          </a:prstGeom>
          <a:noFill/>
        </p:spPr>
      </p:pic>
      <p:pic>
        <p:nvPicPr>
          <p:cNvPr id="23558" name="Picture 6" descr="IMG_2831.jpg"/>
          <p:cNvPicPr>
            <a:picLocks noChangeAspect="1" noChangeArrowheads="1"/>
          </p:cNvPicPr>
          <p:nvPr/>
        </p:nvPicPr>
        <p:blipFill>
          <a:blip r:embed="rId4" cstate="print"/>
          <a:srcRect/>
          <a:stretch>
            <a:fillRect/>
          </a:stretch>
        </p:blipFill>
        <p:spPr bwMode="auto">
          <a:xfrm>
            <a:off x="152400" y="2057400"/>
            <a:ext cx="3429000" cy="2286001"/>
          </a:xfrm>
          <a:prstGeom prst="rect">
            <a:avLst/>
          </a:prstGeom>
          <a:noFill/>
        </p:spPr>
      </p:pic>
      <p:pic>
        <p:nvPicPr>
          <p:cNvPr id="23560" name="Picture 8" descr="IMG_2833.jpg"/>
          <p:cNvPicPr>
            <a:picLocks noChangeAspect="1" noChangeArrowheads="1"/>
          </p:cNvPicPr>
          <p:nvPr/>
        </p:nvPicPr>
        <p:blipFill>
          <a:blip r:embed="rId5" cstate="print"/>
          <a:srcRect/>
          <a:stretch>
            <a:fillRect/>
          </a:stretch>
        </p:blipFill>
        <p:spPr bwMode="auto">
          <a:xfrm>
            <a:off x="3581400" y="3657600"/>
            <a:ext cx="3238500" cy="2159001"/>
          </a:xfrm>
          <a:prstGeom prst="rect">
            <a:avLst/>
          </a:prstGeom>
          <a:noFill/>
        </p:spPr>
      </p:pic>
      <p:pic>
        <p:nvPicPr>
          <p:cNvPr id="23562" name="Picture 10" descr="IMG_2836.jpg"/>
          <p:cNvPicPr>
            <a:picLocks noChangeAspect="1" noChangeArrowheads="1"/>
          </p:cNvPicPr>
          <p:nvPr/>
        </p:nvPicPr>
        <p:blipFill>
          <a:blip r:embed="rId6" cstate="print"/>
          <a:srcRect/>
          <a:stretch>
            <a:fillRect/>
          </a:stretch>
        </p:blipFill>
        <p:spPr bwMode="auto">
          <a:xfrm>
            <a:off x="533400" y="4495800"/>
            <a:ext cx="3124200" cy="2082801"/>
          </a:xfrm>
          <a:prstGeom prst="rect">
            <a:avLst/>
          </a:prstGeom>
          <a:noFill/>
        </p:spPr>
      </p:pic>
      <p:sp>
        <p:nvSpPr>
          <p:cNvPr id="8" name="TextBox 7"/>
          <p:cNvSpPr txBox="1"/>
          <p:nvPr/>
        </p:nvSpPr>
        <p:spPr>
          <a:xfrm>
            <a:off x="3810000" y="5943600"/>
            <a:ext cx="4876800" cy="646331"/>
          </a:xfrm>
          <a:prstGeom prst="rect">
            <a:avLst/>
          </a:prstGeom>
          <a:noFill/>
        </p:spPr>
        <p:txBody>
          <a:bodyPr wrap="square" rtlCol="0">
            <a:spAutoFit/>
          </a:bodyPr>
          <a:lstStyle/>
          <a:p>
            <a:r>
              <a:rPr lang="en-US" dirty="0" smtClean="0"/>
              <a:t>Along US Hwy 49,  The Mississippi spread out for 100 miles</a:t>
            </a:r>
            <a:endParaRPr lang="en-US"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_3349.jpg"/>
          <p:cNvPicPr>
            <a:picLocks noChangeAspect="1" noChangeArrowheads="1"/>
          </p:cNvPicPr>
          <p:nvPr/>
        </p:nvPicPr>
        <p:blipFill>
          <a:blip r:embed="rId2" cstate="print"/>
          <a:srcRect/>
          <a:stretch>
            <a:fillRect/>
          </a:stretch>
        </p:blipFill>
        <p:spPr bwMode="auto">
          <a:xfrm>
            <a:off x="304800" y="228600"/>
            <a:ext cx="2971800" cy="1981201"/>
          </a:xfrm>
          <a:prstGeom prst="rect">
            <a:avLst/>
          </a:prstGeom>
          <a:noFill/>
        </p:spPr>
      </p:pic>
      <p:pic>
        <p:nvPicPr>
          <p:cNvPr id="24580" name="Picture 4" descr="IMG_3366.jpg"/>
          <p:cNvPicPr>
            <a:picLocks noChangeAspect="1" noChangeArrowheads="1"/>
          </p:cNvPicPr>
          <p:nvPr/>
        </p:nvPicPr>
        <p:blipFill>
          <a:blip r:embed="rId3" cstate="print"/>
          <a:srcRect/>
          <a:stretch>
            <a:fillRect/>
          </a:stretch>
        </p:blipFill>
        <p:spPr bwMode="auto">
          <a:xfrm>
            <a:off x="5029200" y="3124200"/>
            <a:ext cx="3886198" cy="2590800"/>
          </a:xfrm>
          <a:prstGeom prst="rect">
            <a:avLst/>
          </a:prstGeom>
          <a:noFill/>
        </p:spPr>
      </p:pic>
      <p:pic>
        <p:nvPicPr>
          <p:cNvPr id="24582" name="Picture 6" descr="IMG_3384.jpg"/>
          <p:cNvPicPr>
            <a:picLocks noChangeAspect="1" noChangeArrowheads="1"/>
          </p:cNvPicPr>
          <p:nvPr/>
        </p:nvPicPr>
        <p:blipFill>
          <a:blip r:embed="rId4" cstate="print"/>
          <a:srcRect/>
          <a:stretch>
            <a:fillRect/>
          </a:stretch>
        </p:blipFill>
        <p:spPr bwMode="auto">
          <a:xfrm>
            <a:off x="0" y="2971800"/>
            <a:ext cx="3276600" cy="2184401"/>
          </a:xfrm>
          <a:prstGeom prst="rect">
            <a:avLst/>
          </a:prstGeom>
          <a:noFill/>
        </p:spPr>
      </p:pic>
      <p:pic>
        <p:nvPicPr>
          <p:cNvPr id="24584" name="Picture 8" descr="IMG_3396.jpg"/>
          <p:cNvPicPr>
            <a:picLocks noChangeAspect="1" noChangeArrowheads="1"/>
          </p:cNvPicPr>
          <p:nvPr/>
        </p:nvPicPr>
        <p:blipFill>
          <a:blip r:embed="rId5" cstate="print"/>
          <a:srcRect/>
          <a:stretch>
            <a:fillRect/>
          </a:stretch>
        </p:blipFill>
        <p:spPr bwMode="auto">
          <a:xfrm>
            <a:off x="1600200" y="4673599"/>
            <a:ext cx="3276600" cy="2184401"/>
          </a:xfrm>
          <a:prstGeom prst="rect">
            <a:avLst/>
          </a:prstGeom>
          <a:noFill/>
        </p:spPr>
      </p:pic>
      <p:pic>
        <p:nvPicPr>
          <p:cNvPr id="24586" name="Picture 10" descr="IMG_3409.jpg"/>
          <p:cNvPicPr>
            <a:picLocks noChangeAspect="1" noChangeArrowheads="1"/>
          </p:cNvPicPr>
          <p:nvPr/>
        </p:nvPicPr>
        <p:blipFill>
          <a:blip r:embed="rId6" cstate="print"/>
          <a:srcRect/>
          <a:stretch>
            <a:fillRect/>
          </a:stretch>
        </p:blipFill>
        <p:spPr bwMode="auto">
          <a:xfrm>
            <a:off x="4876800" y="0"/>
            <a:ext cx="4114800" cy="2743201"/>
          </a:xfrm>
          <a:prstGeom prst="rect">
            <a:avLst/>
          </a:prstGeom>
          <a:noFill/>
        </p:spPr>
      </p:pic>
      <p:pic>
        <p:nvPicPr>
          <p:cNvPr id="24588" name="Picture 12" descr="IMG_3438.jpg"/>
          <p:cNvPicPr>
            <a:picLocks noChangeAspect="1" noChangeArrowheads="1"/>
          </p:cNvPicPr>
          <p:nvPr/>
        </p:nvPicPr>
        <p:blipFill>
          <a:blip r:embed="rId7" cstate="print"/>
          <a:srcRect/>
          <a:stretch>
            <a:fillRect/>
          </a:stretch>
        </p:blipFill>
        <p:spPr bwMode="auto">
          <a:xfrm>
            <a:off x="2514600" y="1447800"/>
            <a:ext cx="2209800" cy="1473200"/>
          </a:xfrm>
          <a:prstGeom prst="rect">
            <a:avLst/>
          </a:prstGeom>
          <a:noFill/>
        </p:spPr>
      </p:pic>
      <p:sp>
        <p:nvSpPr>
          <p:cNvPr id="8" name="TextBox 7"/>
          <p:cNvSpPr txBox="1"/>
          <p:nvPr/>
        </p:nvSpPr>
        <p:spPr>
          <a:xfrm>
            <a:off x="5105400" y="5867400"/>
            <a:ext cx="3810000" cy="646331"/>
          </a:xfrm>
          <a:prstGeom prst="rect">
            <a:avLst/>
          </a:prstGeom>
          <a:noFill/>
        </p:spPr>
        <p:txBody>
          <a:bodyPr wrap="square" rtlCol="0">
            <a:spAutoFit/>
          </a:bodyPr>
          <a:lstStyle/>
          <a:p>
            <a:r>
              <a:rPr lang="en-US" dirty="0" smtClean="0"/>
              <a:t>Roads Closed everywhere, farms under water.</a:t>
            </a:r>
            <a:endParaRPr lang="en-US"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lood plan worked for Mid-South"/>
          <p:cNvPicPr>
            <a:picLocks noChangeAspect="1" noChangeArrowheads="1"/>
          </p:cNvPicPr>
          <p:nvPr/>
        </p:nvPicPr>
        <p:blipFill>
          <a:blip r:embed="rId2" cstate="print"/>
          <a:srcRect/>
          <a:stretch>
            <a:fillRect/>
          </a:stretch>
        </p:blipFill>
        <p:spPr bwMode="auto">
          <a:xfrm>
            <a:off x="228600" y="228600"/>
            <a:ext cx="4762500" cy="3171826"/>
          </a:xfrm>
          <a:prstGeom prst="rect">
            <a:avLst/>
          </a:prstGeom>
          <a:noFill/>
        </p:spPr>
      </p:pic>
      <p:sp>
        <p:nvSpPr>
          <p:cNvPr id="3" name="TextBox 2"/>
          <p:cNvSpPr txBox="1"/>
          <p:nvPr/>
        </p:nvSpPr>
        <p:spPr>
          <a:xfrm>
            <a:off x="5181600" y="304800"/>
            <a:ext cx="3733800" cy="1200329"/>
          </a:xfrm>
          <a:prstGeom prst="rect">
            <a:avLst/>
          </a:prstGeom>
          <a:noFill/>
        </p:spPr>
        <p:txBody>
          <a:bodyPr wrap="square" rtlCol="0">
            <a:spAutoFit/>
          </a:bodyPr>
          <a:lstStyle/>
          <a:p>
            <a:r>
              <a:rPr lang="en-US" dirty="0" smtClean="0"/>
              <a:t>The U.S. Army Corps of Engineers said its plans to protect people from the Great Flood of 2011 worked.</a:t>
            </a:r>
          </a:p>
          <a:p>
            <a:endParaRPr lang="en-US" dirty="0"/>
          </a:p>
        </p:txBody>
      </p:sp>
      <p:pic>
        <p:nvPicPr>
          <p:cNvPr id="32772" name="Picture 4" descr="http://www.steamboats.org/assets/images/traveller/map-lower-mississippi-river.jpg"/>
          <p:cNvPicPr>
            <a:picLocks noChangeAspect="1" noChangeArrowheads="1"/>
          </p:cNvPicPr>
          <p:nvPr/>
        </p:nvPicPr>
        <p:blipFill>
          <a:blip r:embed="rId3" cstate="print"/>
          <a:srcRect/>
          <a:stretch>
            <a:fillRect/>
          </a:stretch>
        </p:blipFill>
        <p:spPr bwMode="auto">
          <a:xfrm>
            <a:off x="4648200" y="2895600"/>
            <a:ext cx="4286250" cy="3743325"/>
          </a:xfrm>
          <a:prstGeom prst="rect">
            <a:avLst/>
          </a:prstGeom>
          <a:noFill/>
        </p:spPr>
      </p:pic>
      <p:sp>
        <p:nvSpPr>
          <p:cNvPr id="5" name="TextBox 4"/>
          <p:cNvSpPr txBox="1"/>
          <p:nvPr/>
        </p:nvSpPr>
        <p:spPr>
          <a:xfrm>
            <a:off x="304800" y="3810000"/>
            <a:ext cx="4114800" cy="923330"/>
          </a:xfrm>
          <a:prstGeom prst="rect">
            <a:avLst/>
          </a:prstGeom>
          <a:noFill/>
        </p:spPr>
        <p:txBody>
          <a:bodyPr wrap="square" rtlCol="0">
            <a:spAutoFit/>
          </a:bodyPr>
          <a:lstStyle/>
          <a:p>
            <a:r>
              <a:rPr lang="en-US" dirty="0" smtClean="0"/>
              <a:t>Here are the rivers where flooding is </a:t>
            </a:r>
            <a:r>
              <a:rPr lang="en-US" dirty="0" err="1" smtClean="0"/>
              <a:t>occuring</a:t>
            </a:r>
            <a:r>
              <a:rPr lang="en-US" dirty="0" smtClean="0"/>
              <a:t> in 2011</a:t>
            </a:r>
          </a:p>
          <a:p>
            <a:endParaRPr lang="en-US" dirty="0"/>
          </a:p>
        </p:txBody>
      </p:sp>
      <p:sp>
        <p:nvSpPr>
          <p:cNvPr id="6" name="TextBox 5"/>
          <p:cNvSpPr txBox="1"/>
          <p:nvPr/>
        </p:nvSpPr>
        <p:spPr>
          <a:xfrm>
            <a:off x="381000" y="4572000"/>
            <a:ext cx="3962400" cy="1785104"/>
          </a:xfrm>
          <a:prstGeom prst="rect">
            <a:avLst/>
          </a:prstGeom>
          <a:noFill/>
        </p:spPr>
        <p:txBody>
          <a:bodyPr wrap="square" rtlCol="0">
            <a:spAutoFit/>
          </a:bodyPr>
          <a:lstStyle/>
          <a:p>
            <a:r>
              <a:rPr lang="en-US" sz="1000" dirty="0" smtClean="0">
                <a:hlinkClick r:id="rId4"/>
              </a:rPr>
              <a:t>http://www.youtube.com/watch?v=Xk2WmjxE97o</a:t>
            </a:r>
            <a:r>
              <a:rPr lang="en-US" sz="1000" dirty="0" smtClean="0"/>
              <a:t> </a:t>
            </a:r>
            <a:br>
              <a:rPr lang="en-US" sz="1000" dirty="0" smtClean="0"/>
            </a:br>
            <a:r>
              <a:rPr lang="en-US" dirty="0" smtClean="0"/>
              <a:t>Flooding in Memphis</a:t>
            </a:r>
          </a:p>
          <a:p>
            <a:r>
              <a:rPr lang="en-US" sz="1000" dirty="0" smtClean="0">
                <a:hlinkClick r:id="rId5"/>
              </a:rPr>
              <a:t>http://www.youtube.com/watch?v=aOzUG75u5AA&amp;feature=related</a:t>
            </a:r>
            <a:r>
              <a:rPr lang="en-US" sz="1000" dirty="0" smtClean="0"/>
              <a:t> </a:t>
            </a:r>
            <a:r>
              <a:rPr lang="en-US" dirty="0" smtClean="0"/>
              <a:t>Davenport Iowa</a:t>
            </a:r>
          </a:p>
          <a:p>
            <a:r>
              <a:rPr lang="en-US" sz="900" dirty="0" smtClean="0">
                <a:hlinkClick r:id="rId6"/>
              </a:rPr>
              <a:t>http://www.youtube.com/watch?v=bkryCXvkiCw&amp;feature=related</a:t>
            </a:r>
            <a:r>
              <a:rPr lang="en-US" dirty="0" smtClean="0"/>
              <a:t> Minneapolis MN</a:t>
            </a:r>
          </a:p>
          <a:p>
            <a:endParaRPr lang="en-US" dirty="0"/>
          </a:p>
        </p:txBody>
      </p:sp>
      <p:pic>
        <p:nvPicPr>
          <p:cNvPr id="32774" name="Picture 6" descr="PHOTO: Trash floats by flooded homes, May 9, 2011, in Memphis, Tenn."/>
          <p:cNvPicPr>
            <a:picLocks noChangeAspect="1" noChangeArrowheads="1"/>
          </p:cNvPicPr>
          <p:nvPr/>
        </p:nvPicPr>
        <p:blipFill>
          <a:blip r:embed="rId7" cstate="print"/>
          <a:srcRect/>
          <a:stretch>
            <a:fillRect/>
          </a:stretch>
        </p:blipFill>
        <p:spPr bwMode="auto">
          <a:xfrm>
            <a:off x="5410200" y="1219200"/>
            <a:ext cx="3733800" cy="2100263"/>
          </a:xfrm>
          <a:prstGeom prst="rect">
            <a:avLst/>
          </a:prstGeom>
          <a:noFill/>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G_3462.jpg"/>
          <p:cNvPicPr>
            <a:picLocks noChangeAspect="1" noChangeArrowheads="1"/>
          </p:cNvPicPr>
          <p:nvPr/>
        </p:nvPicPr>
        <p:blipFill>
          <a:blip r:embed="rId2" cstate="print"/>
          <a:srcRect/>
          <a:stretch>
            <a:fillRect/>
          </a:stretch>
        </p:blipFill>
        <p:spPr bwMode="auto">
          <a:xfrm>
            <a:off x="152400" y="762000"/>
            <a:ext cx="4457700" cy="2971801"/>
          </a:xfrm>
          <a:prstGeom prst="rect">
            <a:avLst/>
          </a:prstGeom>
          <a:noFill/>
        </p:spPr>
      </p:pic>
      <p:sp>
        <p:nvSpPr>
          <p:cNvPr id="3" name="TextBox 2"/>
          <p:cNvSpPr txBox="1"/>
          <p:nvPr/>
        </p:nvSpPr>
        <p:spPr>
          <a:xfrm>
            <a:off x="4953000" y="381000"/>
            <a:ext cx="3886200" cy="369332"/>
          </a:xfrm>
          <a:prstGeom prst="rect">
            <a:avLst/>
          </a:prstGeom>
          <a:noFill/>
        </p:spPr>
        <p:txBody>
          <a:bodyPr wrap="square" rtlCol="0">
            <a:spAutoFit/>
          </a:bodyPr>
          <a:lstStyle/>
          <a:p>
            <a:r>
              <a:rPr lang="en-US" dirty="0" smtClean="0"/>
              <a:t>See the Pivot under water.</a:t>
            </a:r>
            <a:endParaRPr lang="en-US" dirty="0"/>
          </a:p>
        </p:txBody>
      </p:sp>
      <p:pic>
        <p:nvPicPr>
          <p:cNvPr id="25604" name="Picture 4" descr="IMG_3467.jpg"/>
          <p:cNvPicPr>
            <a:picLocks noChangeAspect="1" noChangeArrowheads="1"/>
          </p:cNvPicPr>
          <p:nvPr/>
        </p:nvPicPr>
        <p:blipFill>
          <a:blip r:embed="rId3" cstate="print"/>
          <a:srcRect/>
          <a:stretch>
            <a:fillRect/>
          </a:stretch>
        </p:blipFill>
        <p:spPr bwMode="auto">
          <a:xfrm>
            <a:off x="2590800" y="838200"/>
            <a:ext cx="4457700" cy="2971801"/>
          </a:xfrm>
          <a:prstGeom prst="rect">
            <a:avLst/>
          </a:prstGeom>
          <a:noFill/>
        </p:spPr>
      </p:pic>
      <p:sp>
        <p:nvSpPr>
          <p:cNvPr id="5" name="TextBox 4"/>
          <p:cNvSpPr txBox="1"/>
          <p:nvPr/>
        </p:nvSpPr>
        <p:spPr>
          <a:xfrm>
            <a:off x="228600" y="4038600"/>
            <a:ext cx="2286000" cy="2862322"/>
          </a:xfrm>
          <a:prstGeom prst="rect">
            <a:avLst/>
          </a:prstGeom>
          <a:noFill/>
        </p:spPr>
        <p:txBody>
          <a:bodyPr wrap="square" rtlCol="0">
            <a:spAutoFit/>
          </a:bodyPr>
          <a:lstStyle/>
          <a:p>
            <a:r>
              <a:rPr lang="en-US" dirty="0" smtClean="0">
                <a:hlinkClick r:id="rId4"/>
              </a:rPr>
              <a:t>2011 Flooding</a:t>
            </a:r>
            <a:r>
              <a:rPr lang="en-US" dirty="0" smtClean="0"/>
              <a:t>,</a:t>
            </a:r>
          </a:p>
          <a:p>
            <a:r>
              <a:rPr lang="en-US" dirty="0" smtClean="0">
                <a:hlinkClick r:id="rId5"/>
              </a:rPr>
              <a:t>Energy Issues</a:t>
            </a:r>
            <a:r>
              <a:rPr lang="en-US" dirty="0" smtClean="0"/>
              <a:t>,</a:t>
            </a:r>
          </a:p>
          <a:p>
            <a:r>
              <a:rPr lang="en-US" dirty="0" smtClean="0">
                <a:hlinkClick r:id="rId6"/>
              </a:rPr>
              <a:t>Biotechnology</a:t>
            </a:r>
            <a:r>
              <a:rPr lang="en-US" dirty="0" smtClean="0"/>
              <a:t>,</a:t>
            </a:r>
          </a:p>
          <a:p>
            <a:r>
              <a:rPr lang="en-US" dirty="0" smtClean="0">
                <a:hlinkClick r:id="rId7"/>
              </a:rPr>
              <a:t>Climate Change</a:t>
            </a:r>
            <a:r>
              <a:rPr lang="en-US" dirty="0" smtClean="0"/>
              <a:t>,</a:t>
            </a:r>
          </a:p>
          <a:p>
            <a:r>
              <a:rPr lang="en-US" dirty="0" smtClean="0">
                <a:hlinkClick r:id="rId8"/>
              </a:rPr>
              <a:t>Pesticide Regulation</a:t>
            </a:r>
            <a:r>
              <a:rPr lang="en-US" dirty="0" smtClean="0"/>
              <a:t>,</a:t>
            </a:r>
          </a:p>
          <a:p>
            <a:r>
              <a:rPr lang="en-US" dirty="0" smtClean="0">
                <a:hlinkClick r:id="rId9"/>
              </a:rPr>
              <a:t>Irrigation Systems</a:t>
            </a:r>
            <a:r>
              <a:rPr lang="en-US" dirty="0" smtClean="0"/>
              <a:t>,</a:t>
            </a:r>
          </a:p>
          <a:p>
            <a:r>
              <a:rPr lang="en-US" dirty="0" smtClean="0">
                <a:hlinkClick r:id="rId10"/>
              </a:rPr>
              <a:t>Crop Insurance</a:t>
            </a:r>
            <a:r>
              <a:rPr lang="en-US" dirty="0" smtClean="0"/>
              <a:t>,</a:t>
            </a:r>
          </a:p>
          <a:p>
            <a:r>
              <a:rPr lang="en-US" dirty="0" smtClean="0">
                <a:hlinkClick r:id="rId11"/>
              </a:rPr>
              <a:t>Plant bugs, Mites</a:t>
            </a:r>
            <a:r>
              <a:rPr lang="en-US" dirty="0" smtClean="0"/>
              <a:t>,</a:t>
            </a:r>
          </a:p>
          <a:p>
            <a:r>
              <a:rPr lang="en-US" dirty="0" smtClean="0">
                <a:hlinkClick r:id="rId12"/>
              </a:rPr>
              <a:t>Grain Storage</a:t>
            </a:r>
            <a:endParaRPr lang="en-US" dirty="0" smtClean="0"/>
          </a:p>
          <a:p>
            <a:endParaRPr lang="en-US" dirty="0"/>
          </a:p>
        </p:txBody>
      </p:sp>
      <p:sp>
        <p:nvSpPr>
          <p:cNvPr id="6" name="TextBox 5"/>
          <p:cNvSpPr txBox="1"/>
          <p:nvPr/>
        </p:nvSpPr>
        <p:spPr>
          <a:xfrm>
            <a:off x="2667000" y="4114800"/>
            <a:ext cx="5943600" cy="923330"/>
          </a:xfrm>
          <a:prstGeom prst="rect">
            <a:avLst/>
          </a:prstGeom>
          <a:noFill/>
        </p:spPr>
        <p:txBody>
          <a:bodyPr wrap="square" rtlCol="0">
            <a:spAutoFit/>
          </a:bodyPr>
          <a:lstStyle/>
          <a:p>
            <a:r>
              <a:rPr lang="en-US" dirty="0" smtClean="0"/>
              <a:t>Already a historic year for flooding, in coming weeks 2011 promises to place  even more Mid-South homes, towns, roads and farms underwater.</a:t>
            </a:r>
            <a:endParaRPr lang="en-US" dirty="0"/>
          </a:p>
        </p:txBody>
      </p:sp>
      <p:sp>
        <p:nvSpPr>
          <p:cNvPr id="7" name="TextBox 6"/>
          <p:cNvSpPr txBox="1"/>
          <p:nvPr/>
        </p:nvSpPr>
        <p:spPr>
          <a:xfrm>
            <a:off x="6172200" y="4876800"/>
            <a:ext cx="2590800" cy="923330"/>
          </a:xfrm>
          <a:prstGeom prst="rect">
            <a:avLst/>
          </a:prstGeom>
          <a:noFill/>
        </p:spPr>
        <p:txBody>
          <a:bodyPr wrap="square" rtlCol="0">
            <a:spAutoFit/>
          </a:bodyPr>
          <a:lstStyle/>
          <a:p>
            <a:r>
              <a:rPr lang="en-US" i="1" dirty="0" smtClean="0"/>
              <a:t>“It looks like a sea with some trees sticking up out of it.”</a:t>
            </a:r>
            <a:endParaRPr lang="en-US"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nument Fire"/>
          <p:cNvPicPr>
            <a:picLocks noChangeAspect="1" noChangeArrowheads="1"/>
          </p:cNvPicPr>
          <p:nvPr/>
        </p:nvPicPr>
        <p:blipFill>
          <a:blip r:embed="rId2" cstate="print"/>
          <a:srcRect/>
          <a:stretch>
            <a:fillRect/>
          </a:stretch>
        </p:blipFill>
        <p:spPr bwMode="auto">
          <a:xfrm>
            <a:off x="152400" y="152400"/>
            <a:ext cx="2819985" cy="2590800"/>
          </a:xfrm>
          <a:prstGeom prst="rect">
            <a:avLst/>
          </a:prstGeom>
          <a:noFill/>
        </p:spPr>
      </p:pic>
      <p:pic>
        <p:nvPicPr>
          <p:cNvPr id="33796" name="Picture 4" descr="Monument Fire"/>
          <p:cNvPicPr>
            <a:picLocks noChangeAspect="1" noChangeArrowheads="1"/>
          </p:cNvPicPr>
          <p:nvPr/>
        </p:nvPicPr>
        <p:blipFill>
          <a:blip r:embed="rId3" cstate="print"/>
          <a:srcRect/>
          <a:stretch>
            <a:fillRect/>
          </a:stretch>
        </p:blipFill>
        <p:spPr bwMode="auto">
          <a:xfrm>
            <a:off x="3124200" y="228600"/>
            <a:ext cx="2838450" cy="1933576"/>
          </a:xfrm>
          <a:prstGeom prst="rect">
            <a:avLst/>
          </a:prstGeom>
          <a:noFill/>
        </p:spPr>
      </p:pic>
      <p:sp>
        <p:nvSpPr>
          <p:cNvPr id="4" name="TextBox 3"/>
          <p:cNvSpPr txBox="1"/>
          <p:nvPr/>
        </p:nvSpPr>
        <p:spPr>
          <a:xfrm>
            <a:off x="6248400" y="304800"/>
            <a:ext cx="2590800" cy="646331"/>
          </a:xfrm>
          <a:prstGeom prst="rect">
            <a:avLst/>
          </a:prstGeom>
          <a:noFill/>
        </p:spPr>
        <p:txBody>
          <a:bodyPr wrap="square" rtlCol="0">
            <a:spAutoFit/>
          </a:bodyPr>
          <a:lstStyle/>
          <a:p>
            <a:r>
              <a:rPr lang="en-US" dirty="0" smtClean="0"/>
              <a:t>Monument and Garden fires AZ 2011</a:t>
            </a:r>
            <a:endParaRPr lang="en-US" dirty="0"/>
          </a:p>
        </p:txBody>
      </p:sp>
      <p:pic>
        <p:nvPicPr>
          <p:cNvPr id="33798" name="Picture 6" descr="Monument Fire"/>
          <p:cNvPicPr>
            <a:picLocks noChangeAspect="1" noChangeArrowheads="1"/>
          </p:cNvPicPr>
          <p:nvPr/>
        </p:nvPicPr>
        <p:blipFill>
          <a:blip r:embed="rId4" cstate="print"/>
          <a:srcRect/>
          <a:stretch>
            <a:fillRect/>
          </a:stretch>
        </p:blipFill>
        <p:spPr bwMode="auto">
          <a:xfrm>
            <a:off x="5410200" y="2057400"/>
            <a:ext cx="3352800" cy="3080312"/>
          </a:xfrm>
          <a:prstGeom prst="rect">
            <a:avLst/>
          </a:prstGeom>
          <a:noFill/>
        </p:spPr>
      </p:pic>
      <p:pic>
        <p:nvPicPr>
          <p:cNvPr id="33800" name="Picture 8" descr="http://images.townnews.com/willcoxrangenews.com/content/articles/2011/06/16/news/breaking_news/news3.jpg"/>
          <p:cNvPicPr>
            <a:picLocks noChangeAspect="1" noChangeArrowheads="1"/>
          </p:cNvPicPr>
          <p:nvPr/>
        </p:nvPicPr>
        <p:blipFill>
          <a:blip r:embed="rId5" cstate="print"/>
          <a:srcRect/>
          <a:stretch>
            <a:fillRect/>
          </a:stretch>
        </p:blipFill>
        <p:spPr bwMode="auto">
          <a:xfrm>
            <a:off x="381000" y="2514600"/>
            <a:ext cx="4762500" cy="2562226"/>
          </a:xfrm>
          <a:prstGeom prst="rect">
            <a:avLst/>
          </a:prstGeom>
          <a:noFill/>
        </p:spPr>
      </p:pic>
      <p:pic>
        <p:nvPicPr>
          <p:cNvPr id="33802" name="Picture 10" descr="http://www.kvoa.com/images/thumbnails/E9CB654F89E42BC8AA4D33D1666DBC06_600_600.jpg"/>
          <p:cNvPicPr>
            <a:picLocks noChangeAspect="1" noChangeArrowheads="1"/>
          </p:cNvPicPr>
          <p:nvPr/>
        </p:nvPicPr>
        <p:blipFill>
          <a:blip r:embed="rId6" cstate="print"/>
          <a:srcRect/>
          <a:stretch>
            <a:fillRect/>
          </a:stretch>
        </p:blipFill>
        <p:spPr bwMode="auto">
          <a:xfrm>
            <a:off x="3657600" y="4648200"/>
            <a:ext cx="3124200" cy="2077594"/>
          </a:xfrm>
          <a:prstGeom prst="rect">
            <a:avLst/>
          </a:prstGeom>
          <a:noFill/>
        </p:spPr>
      </p:pic>
      <p:pic>
        <p:nvPicPr>
          <p:cNvPr id="33804" name="Picture 12" descr="http://www.kvoa.com/images/thumbnails/EF0AE3601A6CF3DA74D42E6B07DFB217_600_600.jpg"/>
          <p:cNvPicPr>
            <a:picLocks noChangeAspect="1" noChangeArrowheads="1"/>
          </p:cNvPicPr>
          <p:nvPr/>
        </p:nvPicPr>
        <p:blipFill>
          <a:blip r:embed="rId7" cstate="print"/>
          <a:srcRect/>
          <a:stretch>
            <a:fillRect/>
          </a:stretch>
        </p:blipFill>
        <p:spPr bwMode="auto">
          <a:xfrm>
            <a:off x="685800" y="5287137"/>
            <a:ext cx="2362200" cy="1570863"/>
          </a:xfrm>
          <a:prstGeom prst="rect">
            <a:avLst/>
          </a:prstGeom>
          <a:noFill/>
        </p:spPr>
      </p:pic>
      <p:sp>
        <p:nvSpPr>
          <p:cNvPr id="9" name="TextBox 8"/>
          <p:cNvSpPr txBox="1"/>
          <p:nvPr/>
        </p:nvSpPr>
        <p:spPr>
          <a:xfrm>
            <a:off x="6858000" y="5257800"/>
            <a:ext cx="2133600" cy="923330"/>
          </a:xfrm>
          <a:prstGeom prst="rect">
            <a:avLst/>
          </a:prstGeom>
          <a:noFill/>
        </p:spPr>
        <p:txBody>
          <a:bodyPr wrap="square" rtlCol="0">
            <a:spAutoFit/>
          </a:bodyPr>
          <a:lstStyle/>
          <a:p>
            <a:r>
              <a:rPr lang="en-US" dirty="0" smtClean="0"/>
              <a:t>10, 000 evacuated homes.</a:t>
            </a:r>
          </a:p>
          <a:p>
            <a:r>
              <a:rPr lang="en-US" dirty="0" smtClean="0"/>
              <a:t>Deaths…?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 to="" calcmode="lin" valueType="num">
                                      <p:cBhvr>
                                        <p:cTn id="7" dur="1" fill="hold"/>
                                        <p:tgtEl>
                                          <p:spTgt spid="33794"/>
                                        </p:tgtEl>
                                        <p:attrNameLst>
                                          <p:attrName/>
                                        </p:attrNameLst>
                                      </p:cBhvr>
                                    </p:anim>
                                  </p:childTnLst>
                                </p:cTn>
                              </p:par>
                              <p:par>
                                <p:cTn id="8" presetID="2" presetClass="entr" presetSubtype="4" fill="hold" nodeType="withEffect">
                                  <p:stCondLst>
                                    <p:cond delay="0"/>
                                  </p:stCondLst>
                                  <p:childTnLst>
                                    <p:set>
                                      <p:cBhvr>
                                        <p:cTn id="9" dur="1" fill="hold">
                                          <p:stCondLst>
                                            <p:cond delay="0"/>
                                          </p:stCondLst>
                                        </p:cTn>
                                        <p:tgtEl>
                                          <p:spTgt spid="33798"/>
                                        </p:tgtEl>
                                        <p:attrNameLst>
                                          <p:attrName>style.visibility</p:attrName>
                                        </p:attrNameLst>
                                      </p:cBhvr>
                                      <p:to>
                                        <p:strVal val="visible"/>
                                      </p:to>
                                    </p:set>
                                    <p:anim calcmode="lin" valueType="num">
                                      <p:cBhvr additive="base">
                                        <p:cTn id="10" dur="500" fill="hold"/>
                                        <p:tgtEl>
                                          <p:spTgt spid="33798"/>
                                        </p:tgtEl>
                                        <p:attrNameLst>
                                          <p:attrName>ppt_x</p:attrName>
                                        </p:attrNameLst>
                                      </p:cBhvr>
                                      <p:tavLst>
                                        <p:tav tm="0">
                                          <p:val>
                                            <p:strVal val="#ppt_x"/>
                                          </p:val>
                                        </p:tav>
                                        <p:tav tm="100000">
                                          <p:val>
                                            <p:strVal val="#ppt_x"/>
                                          </p:val>
                                        </p:tav>
                                      </p:tavLst>
                                    </p:anim>
                                    <p:anim calcmode="lin" valueType="num">
                                      <p:cBhvr additive="base">
                                        <p:cTn id="11" dur="500" fill="hold"/>
                                        <p:tgtEl>
                                          <p:spTgt spid="33798"/>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4" presetClass="entr" presetSubtype="0" fill="hold" nodeType="afterEffect">
                                  <p:stCondLst>
                                    <p:cond delay="0"/>
                                  </p:stCondLst>
                                  <p:childTnLst>
                                    <p:set>
                                      <p:cBhvr>
                                        <p:cTn id="14" dur="1" fill="hold">
                                          <p:stCondLst>
                                            <p:cond delay="0"/>
                                          </p:stCondLst>
                                        </p:cTn>
                                        <p:tgtEl>
                                          <p:spTgt spid="33802"/>
                                        </p:tgtEl>
                                        <p:attrNameLst>
                                          <p:attrName>style.visibility</p:attrName>
                                        </p:attrNameLst>
                                      </p:cBhvr>
                                      <p:to>
                                        <p:strVal val="visible"/>
                                      </p:to>
                                    </p:set>
                                    <p:anim to="" calcmode="lin" valueType="num">
                                      <p:cBhvr>
                                        <p:cTn id="15" dur="1" fill="hold"/>
                                        <p:tgtEl>
                                          <p:spTgt spid="33802"/>
                                        </p:tgtEl>
                                        <p:attrNameLst>
                                          <p:attrName/>
                                        </p:attrNameLst>
                                      </p:cBhvr>
                                    </p:anim>
                                  </p:childTnLst>
                                </p:cTn>
                              </p:par>
                              <p:par>
                                <p:cTn id="16" presetID="8" presetClass="emph" presetSubtype="0" fill="hold" nodeType="withEffect">
                                  <p:stCondLst>
                                    <p:cond delay="0"/>
                                  </p:stCondLst>
                                  <p:childTnLst>
                                    <p:animRot by="21600000">
                                      <p:cBhvr>
                                        <p:cTn id="17" dur="2000" fill="hold"/>
                                        <p:tgtEl>
                                          <p:spTgt spid="338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8153400" cy="3970318"/>
          </a:xfrm>
          <a:prstGeom prst="rect">
            <a:avLst/>
          </a:prstGeom>
          <a:noFill/>
        </p:spPr>
        <p:txBody>
          <a:bodyPr wrap="square" rtlCol="0">
            <a:spAutoFit/>
          </a:bodyPr>
          <a:lstStyle/>
          <a:p>
            <a:r>
              <a:rPr lang="en-US" sz="6000" dirty="0" smtClean="0"/>
              <a:t>This is a warning:</a:t>
            </a:r>
          </a:p>
          <a:p>
            <a:r>
              <a:rPr lang="en-US" sz="9600" dirty="0" smtClean="0"/>
              <a:t>Do you have a Bug-Out Bag?</a:t>
            </a:r>
            <a:endParaRPr lang="en-US" sz="9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229600" cy="6186309"/>
          </a:xfrm>
          <a:prstGeom prst="rect">
            <a:avLst/>
          </a:prstGeom>
          <a:noFill/>
        </p:spPr>
        <p:txBody>
          <a:bodyPr wrap="square" rtlCol="0">
            <a:spAutoFit/>
          </a:bodyPr>
          <a:lstStyle/>
          <a:p>
            <a:r>
              <a:rPr lang="en-US" dirty="0" smtClean="0">
                <a:hlinkClick r:id="rId2"/>
              </a:rPr>
              <a:t>http://www.youtube.com/watch?v=w3AdFjklR50</a:t>
            </a:r>
            <a:r>
              <a:rPr lang="en-US" dirty="0" smtClean="0"/>
              <a:t>  Japan Tsunami</a:t>
            </a:r>
          </a:p>
          <a:p>
            <a:endParaRPr lang="en-US" dirty="0"/>
          </a:p>
          <a:p>
            <a:r>
              <a:rPr lang="en-US" b="1" dirty="0"/>
              <a:t>Recommended Items to Include in a Basic Emergency Supply Kit: </a:t>
            </a:r>
          </a:p>
          <a:p>
            <a:pPr lvl="0"/>
            <a:r>
              <a:rPr lang="en-US" dirty="0">
                <a:hlinkClick r:id="rId3"/>
              </a:rPr>
              <a:t>Water</a:t>
            </a:r>
            <a:r>
              <a:rPr lang="en-US" dirty="0"/>
              <a:t>, one gallon of water per person per day for at least three days, for drinking and sanitation </a:t>
            </a:r>
          </a:p>
          <a:p>
            <a:pPr lvl="0"/>
            <a:r>
              <a:rPr lang="en-US" dirty="0">
                <a:hlinkClick r:id="rId4"/>
              </a:rPr>
              <a:t>Food</a:t>
            </a:r>
            <a:r>
              <a:rPr lang="en-US" dirty="0"/>
              <a:t>, at least a three-day supply of non-perishable food </a:t>
            </a:r>
          </a:p>
          <a:p>
            <a:pPr lvl="0"/>
            <a:r>
              <a:rPr lang="en-US" dirty="0"/>
              <a:t>Battery-powered or hand crank radio and a NOAA Weather Radio with tone alert and extra batteries for both </a:t>
            </a:r>
          </a:p>
          <a:p>
            <a:pPr lvl="0"/>
            <a:r>
              <a:rPr lang="en-US" dirty="0"/>
              <a:t>Flashlight and extra batteries </a:t>
            </a:r>
          </a:p>
          <a:p>
            <a:pPr lvl="0"/>
            <a:r>
              <a:rPr lang="en-US" dirty="0">
                <a:hlinkClick r:id="rId5"/>
              </a:rPr>
              <a:t>First aid kit</a:t>
            </a:r>
            <a:r>
              <a:rPr lang="en-US" dirty="0"/>
              <a:t> </a:t>
            </a:r>
          </a:p>
          <a:p>
            <a:pPr lvl="0"/>
            <a:r>
              <a:rPr lang="en-US" dirty="0"/>
              <a:t>Whistle to signal for help </a:t>
            </a:r>
          </a:p>
          <a:p>
            <a:pPr lvl="0"/>
            <a:r>
              <a:rPr lang="en-US" dirty="0">
                <a:hlinkClick r:id="rId6"/>
              </a:rPr>
              <a:t>Dust mask</a:t>
            </a:r>
            <a:r>
              <a:rPr lang="en-US" dirty="0"/>
              <a:t>, to help filter contaminated air and plastic sheeting and duct tape to shelter-in-place </a:t>
            </a:r>
          </a:p>
          <a:p>
            <a:pPr lvl="0"/>
            <a:r>
              <a:rPr lang="en-US" dirty="0"/>
              <a:t>Moist </a:t>
            </a:r>
            <a:r>
              <a:rPr lang="en-US" dirty="0" err="1"/>
              <a:t>towelettes</a:t>
            </a:r>
            <a:r>
              <a:rPr lang="en-US" dirty="0"/>
              <a:t>, garbage bags and plastic ties for personal sanitation </a:t>
            </a:r>
          </a:p>
          <a:p>
            <a:pPr lvl="0"/>
            <a:r>
              <a:rPr lang="en-US" dirty="0"/>
              <a:t>Wrench or pliers to turn off utilities </a:t>
            </a:r>
          </a:p>
          <a:p>
            <a:pPr lvl="0"/>
            <a:r>
              <a:rPr lang="en-US" dirty="0"/>
              <a:t>Can opener for food (if kit contains canned food) </a:t>
            </a:r>
          </a:p>
          <a:p>
            <a:pPr lvl="0"/>
            <a:r>
              <a:rPr lang="en-US" dirty="0"/>
              <a:t>Local maps </a:t>
            </a:r>
          </a:p>
          <a:p>
            <a:pPr lvl="0"/>
            <a:r>
              <a:rPr lang="en-US" dirty="0"/>
              <a:t>Cell phone with chargers, inverter or solar charger </a:t>
            </a:r>
            <a:endParaRPr lang="en-US" dirty="0" smtClean="0"/>
          </a:p>
          <a:p>
            <a:pPr lvl="0"/>
            <a:r>
              <a:rPr lang="en-US" dirty="0" smtClean="0"/>
              <a:t>Money</a:t>
            </a:r>
          </a:p>
          <a:p>
            <a:pPr lvl="0"/>
            <a:r>
              <a:rPr lang="en-US" dirty="0" smtClean="0"/>
              <a:t>Insurance papers and credit cards.</a:t>
            </a:r>
            <a:endParaRPr lang="en-US" dirty="0"/>
          </a:p>
          <a:p>
            <a:endParaRPr lang="en-US" dirty="0" smtClean="0"/>
          </a:p>
          <a:p>
            <a:endParaRPr lang="en-US" dirty="0"/>
          </a:p>
        </p:txBody>
      </p:sp>
      <p:pic>
        <p:nvPicPr>
          <p:cNvPr id="34818" name="Picture 2"/>
          <p:cNvPicPr>
            <a:picLocks noChangeAspect="1" noChangeArrowheads="1"/>
          </p:cNvPicPr>
          <p:nvPr/>
        </p:nvPicPr>
        <p:blipFill>
          <a:blip r:embed="rId7" cstate="print"/>
          <a:srcRect/>
          <a:stretch>
            <a:fillRect/>
          </a:stretch>
        </p:blipFill>
        <p:spPr bwMode="auto">
          <a:xfrm>
            <a:off x="5387975" y="3886200"/>
            <a:ext cx="3756025" cy="3210878"/>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481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4818"/>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deltafarmpress.com/site-files/deltafarmpress.com/files/imagecache/small_img/CorbisDrought002_5.jpg">
            <a:hlinkClick r:id="rId2"/>
          </p:cNvPr>
          <p:cNvPicPr>
            <a:picLocks noChangeAspect="1" noChangeArrowheads="1"/>
          </p:cNvPicPr>
          <p:nvPr/>
        </p:nvPicPr>
        <p:blipFill>
          <a:blip r:embed="rId3" cstate="print"/>
          <a:srcRect/>
          <a:stretch>
            <a:fillRect/>
          </a:stretch>
        </p:blipFill>
        <p:spPr bwMode="auto">
          <a:xfrm>
            <a:off x="228600" y="228600"/>
            <a:ext cx="4624080" cy="2590800"/>
          </a:xfrm>
          <a:prstGeom prst="rect">
            <a:avLst/>
          </a:prstGeom>
          <a:noFill/>
        </p:spPr>
      </p:pic>
      <p:sp>
        <p:nvSpPr>
          <p:cNvPr id="3" name="TextBox 2"/>
          <p:cNvSpPr txBox="1"/>
          <p:nvPr/>
        </p:nvSpPr>
        <p:spPr>
          <a:xfrm>
            <a:off x="5105400" y="304800"/>
            <a:ext cx="3581400" cy="646331"/>
          </a:xfrm>
          <a:prstGeom prst="rect">
            <a:avLst/>
          </a:prstGeom>
          <a:noFill/>
        </p:spPr>
        <p:txBody>
          <a:bodyPr wrap="square" rtlCol="0">
            <a:spAutoFit/>
          </a:bodyPr>
          <a:lstStyle/>
          <a:p>
            <a:r>
              <a:rPr lang="en-US" b="1" dirty="0" smtClean="0">
                <a:hlinkClick r:id="rId2" tooltip="Heat adding to Georgia’s drought woes"/>
              </a:rPr>
              <a:t>Heat adding to Georgia’s drought woes</a:t>
            </a:r>
            <a:r>
              <a:rPr lang="en-US" b="1" dirty="0" smtClean="0"/>
              <a:t>.</a:t>
            </a:r>
            <a:endParaRPr lang="en-US" dirty="0"/>
          </a:p>
        </p:txBody>
      </p:sp>
      <p:sp>
        <p:nvSpPr>
          <p:cNvPr id="4" name="TextBox 3"/>
          <p:cNvSpPr txBox="1"/>
          <p:nvPr/>
        </p:nvSpPr>
        <p:spPr>
          <a:xfrm>
            <a:off x="4953000" y="1143000"/>
            <a:ext cx="3962400" cy="2585323"/>
          </a:xfrm>
          <a:prstGeom prst="rect">
            <a:avLst/>
          </a:prstGeom>
          <a:noFill/>
        </p:spPr>
        <p:txBody>
          <a:bodyPr wrap="square" rtlCol="0">
            <a:spAutoFit/>
          </a:bodyPr>
          <a:lstStyle/>
          <a:p>
            <a:r>
              <a:rPr lang="en-US" dirty="0" smtClean="0"/>
              <a:t>• Temperatures were above normal during May everywhere in Georgia for a fourth straight month.</a:t>
            </a:r>
          </a:p>
          <a:p>
            <a:r>
              <a:rPr lang="en-US" dirty="0" smtClean="0"/>
              <a:t>• It was the ninth driest May in Savannah since records began in 1871, the seventh driest in Athens since 1857, the third driest in Columbus since 1948, and the fifth driest in Macon since 1892.</a:t>
            </a:r>
          </a:p>
          <a:p>
            <a:endParaRPr lang="en-US" dirty="0"/>
          </a:p>
        </p:txBody>
      </p:sp>
      <p:pic>
        <p:nvPicPr>
          <p:cNvPr id="26628" name="Picture 4" descr="Round Baler; 1990 Gehl 1870 Baler"/>
          <p:cNvPicPr>
            <a:picLocks noChangeAspect="1" noChangeArrowheads="1"/>
          </p:cNvPicPr>
          <p:nvPr/>
        </p:nvPicPr>
        <p:blipFill>
          <a:blip r:embed="rId4" cstate="print"/>
          <a:srcRect/>
          <a:stretch>
            <a:fillRect/>
          </a:stretch>
        </p:blipFill>
        <p:spPr bwMode="auto">
          <a:xfrm>
            <a:off x="228600" y="2895600"/>
            <a:ext cx="2381250" cy="1866901"/>
          </a:xfrm>
          <a:prstGeom prst="rect">
            <a:avLst/>
          </a:prstGeom>
          <a:noFill/>
        </p:spPr>
      </p:pic>
      <p:sp>
        <p:nvSpPr>
          <p:cNvPr id="6" name="TextBox 5"/>
          <p:cNvSpPr txBox="1"/>
          <p:nvPr/>
        </p:nvSpPr>
        <p:spPr>
          <a:xfrm>
            <a:off x="2743200" y="3048000"/>
            <a:ext cx="1676400" cy="923330"/>
          </a:xfrm>
          <a:prstGeom prst="rect">
            <a:avLst/>
          </a:prstGeom>
          <a:noFill/>
        </p:spPr>
        <p:txBody>
          <a:bodyPr wrap="square" rtlCol="0">
            <a:spAutoFit/>
          </a:bodyPr>
          <a:lstStyle/>
          <a:p>
            <a:r>
              <a:rPr lang="en-US" dirty="0" smtClean="0"/>
              <a:t>Equipment for sale everywhere.</a:t>
            </a:r>
            <a:endParaRPr lang="en-US"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7650" name="Picture 2" descr="Hobby Farms - Current Issue">
            <a:hlinkClick r:id="rId2"/>
          </p:cNvPr>
          <p:cNvPicPr>
            <a:picLocks noChangeAspect="1" noChangeArrowheads="1"/>
          </p:cNvPicPr>
          <p:nvPr/>
        </p:nvPicPr>
        <p:blipFill>
          <a:blip r:embed="rId3" cstate="print"/>
          <a:srcRect/>
          <a:stretch>
            <a:fillRect/>
          </a:stretch>
        </p:blipFill>
        <p:spPr bwMode="auto">
          <a:xfrm>
            <a:off x="381000" y="228600"/>
            <a:ext cx="1466850" cy="1990725"/>
          </a:xfrm>
          <a:prstGeom prst="rect">
            <a:avLst/>
          </a:prstGeom>
          <a:noFill/>
        </p:spPr>
      </p:pic>
      <p:sp>
        <p:nvSpPr>
          <p:cNvPr id="276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endParaRPr lang="en-US"/>
          </a:p>
        </p:txBody>
      </p:sp>
      <p:sp>
        <p:nvSpPr>
          <p:cNvPr id="5" name="TextBox 4"/>
          <p:cNvSpPr txBox="1"/>
          <p:nvPr/>
        </p:nvSpPr>
        <p:spPr>
          <a:xfrm>
            <a:off x="2362200" y="304800"/>
            <a:ext cx="6400800" cy="3416320"/>
          </a:xfrm>
          <a:prstGeom prst="rect">
            <a:avLst/>
          </a:prstGeom>
          <a:noFill/>
        </p:spPr>
        <p:txBody>
          <a:bodyPr wrap="square" rtlCol="0">
            <a:spAutoFit/>
          </a:bodyPr>
          <a:lstStyle/>
          <a:p>
            <a:r>
              <a:rPr lang="en-US" dirty="0" smtClean="0"/>
              <a:t>Since 1994, the </a:t>
            </a:r>
            <a:r>
              <a:rPr lang="en-US" dirty="0" smtClean="0">
                <a:hlinkClick r:id="rId4"/>
              </a:rPr>
              <a:t>number of farmers’ markets</a:t>
            </a:r>
            <a:r>
              <a:rPr lang="en-US" dirty="0" smtClean="0"/>
              <a:t> listed in the USDA National Farmers Market Directory has skyrocketed from 1,755 to 6,132. The directory captures information about where and when farmers’ markets operate, if they participate in federal nutrition-benefit programs, and detailed information about their seasonality and location. </a:t>
            </a:r>
          </a:p>
          <a:p>
            <a:r>
              <a:rPr lang="en-US" dirty="0" smtClean="0"/>
              <a:t>Complete </a:t>
            </a:r>
            <a:r>
              <a:rPr lang="en-US" sz="2400" b="1" dirty="0" smtClean="0"/>
              <a:t>FMPP applications must be received—not postmarked—by AMS no later than close of business on July 1, 2011. </a:t>
            </a:r>
            <a:r>
              <a:rPr lang="en-US" dirty="0" smtClean="0"/>
              <a:t>Applications received after the deadline and incomplete applications will not be considered. </a:t>
            </a:r>
          </a:p>
          <a:p>
            <a:endParaRPr lang="en-US" dirty="0"/>
          </a:p>
        </p:txBody>
      </p:sp>
      <p:pic>
        <p:nvPicPr>
          <p:cNvPr id="27654" name="Picture 6" descr="http://www.hobbyfarms.com/images/NewsImages/farmers-market-jump_255.jpg"/>
          <p:cNvPicPr>
            <a:picLocks noChangeAspect="1" noChangeArrowheads="1"/>
          </p:cNvPicPr>
          <p:nvPr/>
        </p:nvPicPr>
        <p:blipFill>
          <a:blip r:embed="rId5" cstate="print"/>
          <a:srcRect/>
          <a:stretch>
            <a:fillRect/>
          </a:stretch>
        </p:blipFill>
        <p:spPr bwMode="auto">
          <a:xfrm>
            <a:off x="6400800" y="3581400"/>
            <a:ext cx="2428875" cy="1847851"/>
          </a:xfrm>
          <a:prstGeom prst="rect">
            <a:avLst/>
          </a:prstGeom>
          <a:noFill/>
        </p:spPr>
      </p:pic>
      <p:sp>
        <p:nvSpPr>
          <p:cNvPr id="7" name="TextBox 6"/>
          <p:cNvSpPr txBox="1"/>
          <p:nvPr/>
        </p:nvSpPr>
        <p:spPr>
          <a:xfrm>
            <a:off x="609600" y="4038600"/>
            <a:ext cx="5334000" cy="923330"/>
          </a:xfrm>
          <a:prstGeom prst="rect">
            <a:avLst/>
          </a:prstGeom>
          <a:noFill/>
        </p:spPr>
        <p:txBody>
          <a:bodyPr wrap="square" rtlCol="0">
            <a:spAutoFit/>
          </a:bodyPr>
          <a:lstStyle/>
          <a:p>
            <a:r>
              <a:rPr lang="en-US" dirty="0" smtClean="0"/>
              <a:t>The 5,274 farmers' markets set up across the U.S. this year indicate an increasing consumer interest in buying local. </a:t>
            </a:r>
            <a:endParaRPr lang="en-US" dirty="0"/>
          </a:p>
        </p:txBody>
      </p:sp>
      <p:sp>
        <p:nvSpPr>
          <p:cNvPr id="8" name="TextBox 7"/>
          <p:cNvSpPr txBox="1"/>
          <p:nvPr/>
        </p:nvSpPr>
        <p:spPr>
          <a:xfrm>
            <a:off x="685800" y="5791200"/>
            <a:ext cx="8001000" cy="400110"/>
          </a:xfrm>
          <a:prstGeom prst="rect">
            <a:avLst/>
          </a:prstGeom>
          <a:noFill/>
        </p:spPr>
        <p:txBody>
          <a:bodyPr wrap="square" rtlCol="0">
            <a:spAutoFit/>
          </a:bodyPr>
          <a:lstStyle/>
          <a:p>
            <a:r>
              <a:rPr lang="en-US" sz="2000" b="1" dirty="0" smtClean="0"/>
              <a:t>If you have clients in Farmers Markets, help them get their permits.</a:t>
            </a:r>
            <a:endParaRPr lang="en-US" sz="2000" b="1" dirty="0"/>
          </a:p>
        </p:txBody>
      </p:sp>
      <p:pic>
        <p:nvPicPr>
          <p:cNvPr id="27656" name="Picture 8" descr="http://www.coloradofarmers.org/images/tomatoessmall.jpg"/>
          <p:cNvPicPr>
            <a:picLocks noChangeAspect="1" noChangeArrowheads="1"/>
          </p:cNvPicPr>
          <p:nvPr/>
        </p:nvPicPr>
        <p:blipFill>
          <a:blip r:embed="rId6" cstate="print"/>
          <a:srcRect/>
          <a:stretch>
            <a:fillRect/>
          </a:stretch>
        </p:blipFill>
        <p:spPr bwMode="auto">
          <a:xfrm>
            <a:off x="304800" y="2590800"/>
            <a:ext cx="2019300" cy="135255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0" fill="hold"/>
                                        <p:tgtEl>
                                          <p:spTgt spid="27650"/>
                                        </p:tgtEl>
                                        <p:attrNameLst>
                                          <p:attrName>ppt_x</p:attrName>
                                        </p:attrNameLst>
                                      </p:cBhvr>
                                      <p:tavLst>
                                        <p:tav tm="0">
                                          <p:val>
                                            <p:strVal val="#ppt_x"/>
                                          </p:val>
                                        </p:tav>
                                        <p:tav tm="100000">
                                          <p:val>
                                            <p:strVal val="#ppt_x"/>
                                          </p:val>
                                        </p:tav>
                                      </p:tavLst>
                                    </p:anim>
                                    <p:anim calcmode="lin" valueType="num">
                                      <p:cBhvr additive="base">
                                        <p:cTn id="8" dur="5000" fill="hold"/>
                                        <p:tgtEl>
                                          <p:spTgt spid="27650"/>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276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087562"/>
          </a:xfrm>
        </p:spPr>
        <p:txBody>
          <a:bodyPr>
            <a:normAutofit fontScale="90000"/>
          </a:bodyPr>
          <a:lstStyle/>
          <a:p>
            <a:r>
              <a:rPr lang="en-US" dirty="0" smtClean="0"/>
              <a:t>Potomac Politicians </a:t>
            </a:r>
            <a:br>
              <a:rPr lang="en-US" dirty="0" smtClean="0"/>
            </a:br>
            <a:r>
              <a:rPr lang="en-US" dirty="0" smtClean="0"/>
              <a:t>vs. </a:t>
            </a:r>
            <a:br>
              <a:rPr lang="en-US" dirty="0" smtClean="0"/>
            </a:br>
            <a:r>
              <a:rPr lang="en-US" dirty="0" smtClean="0"/>
              <a:t>Farmers and Ranchers</a:t>
            </a:r>
            <a:endParaRPr lang="en-US" dirty="0"/>
          </a:p>
        </p:txBody>
      </p:sp>
      <p:sp>
        <p:nvSpPr>
          <p:cNvPr id="3" name="TextBox 2"/>
          <p:cNvSpPr txBox="1"/>
          <p:nvPr/>
        </p:nvSpPr>
        <p:spPr>
          <a:xfrm>
            <a:off x="457200" y="2133600"/>
            <a:ext cx="8305800" cy="1938992"/>
          </a:xfrm>
          <a:prstGeom prst="rect">
            <a:avLst/>
          </a:prstGeom>
          <a:noFill/>
        </p:spPr>
        <p:txBody>
          <a:bodyPr wrap="square" rtlCol="0">
            <a:spAutoFit/>
          </a:bodyPr>
          <a:lstStyle/>
          <a:p>
            <a:r>
              <a:rPr lang="en-US" sz="2400" dirty="0" smtClean="0"/>
              <a:t>The controversy between the green leaf producers, the small farmers, the grain producers, the livestock producers, the fruit producers, the water usage issues, the flooding issues, the ethanol producers, the dairies and milk producers, the world demands, etc.</a:t>
            </a:r>
            <a:endParaRPr lang="en-US" sz="2400" dirty="0"/>
          </a:p>
        </p:txBody>
      </p:sp>
      <p:pic>
        <p:nvPicPr>
          <p:cNvPr id="17410" name="Picture 2" descr="http://a6.sphotos.ak.fbcdn.net/hphotos-ak-snc4/47476_147856985237380_145478625475216_307217_8092996_n.jpg"/>
          <p:cNvPicPr>
            <a:picLocks noChangeAspect="1" noChangeArrowheads="1"/>
          </p:cNvPicPr>
          <p:nvPr/>
        </p:nvPicPr>
        <p:blipFill>
          <a:blip r:embed="rId2" cstate="print"/>
          <a:srcRect/>
          <a:stretch>
            <a:fillRect/>
          </a:stretch>
        </p:blipFill>
        <p:spPr bwMode="auto">
          <a:xfrm>
            <a:off x="304800" y="4191000"/>
            <a:ext cx="3829050" cy="2409826"/>
          </a:xfrm>
          <a:prstGeom prst="rect">
            <a:avLst/>
          </a:prstGeom>
          <a:noFill/>
        </p:spPr>
      </p:pic>
      <p:pic>
        <p:nvPicPr>
          <p:cNvPr id="17412" name="Picture 4" descr="Get a Free No Farms No Food Bumper Sticker">
            <a:hlinkClick r:id="rId3"/>
          </p:cNvPr>
          <p:cNvPicPr>
            <a:picLocks noChangeAspect="1" noChangeArrowheads="1"/>
          </p:cNvPicPr>
          <p:nvPr/>
        </p:nvPicPr>
        <p:blipFill>
          <a:blip r:embed="rId4" cstate="print"/>
          <a:srcRect/>
          <a:stretch>
            <a:fillRect/>
          </a:stretch>
        </p:blipFill>
        <p:spPr bwMode="auto">
          <a:xfrm>
            <a:off x="5284999" y="4038600"/>
            <a:ext cx="2925551" cy="20574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8674" name="Picture 2" descr="Colorado Agriculture Banner Art">
            <a:hlinkClick r:id="rId2" tooltip="Site Title Goes Here"/>
          </p:cNvPr>
          <p:cNvPicPr>
            <a:picLocks noChangeAspect="1" noChangeArrowheads="1"/>
          </p:cNvPicPr>
          <p:nvPr/>
        </p:nvPicPr>
        <p:blipFill>
          <a:blip r:embed="rId3" cstate="print"/>
          <a:srcRect/>
          <a:stretch>
            <a:fillRect/>
          </a:stretch>
        </p:blipFill>
        <p:spPr bwMode="auto">
          <a:xfrm>
            <a:off x="0" y="228600"/>
            <a:ext cx="9144000" cy="1238251"/>
          </a:xfrm>
          <a:prstGeom prst="rect">
            <a:avLst/>
          </a:prstGeom>
          <a:noFill/>
        </p:spPr>
      </p:pic>
      <p:pic>
        <p:nvPicPr>
          <p:cNvPr id="28678" name="Picture 6" descr="http://www.coloradofarmers.org/images/cofmbannerbevelcorn.jpg"/>
          <p:cNvPicPr>
            <a:picLocks noChangeAspect="1" noChangeArrowheads="1"/>
          </p:cNvPicPr>
          <p:nvPr/>
        </p:nvPicPr>
        <p:blipFill>
          <a:blip r:embed="rId4" cstate="print"/>
          <a:srcRect/>
          <a:stretch>
            <a:fillRect/>
          </a:stretch>
        </p:blipFill>
        <p:spPr bwMode="auto">
          <a:xfrm>
            <a:off x="457200" y="1752600"/>
            <a:ext cx="8372475" cy="1143000"/>
          </a:xfrm>
          <a:prstGeom prst="rect">
            <a:avLst/>
          </a:prstGeom>
          <a:noFill/>
        </p:spPr>
      </p:pic>
      <p:sp>
        <p:nvSpPr>
          <p:cNvPr id="28679" name="AutoShape 7" descr="http://www.coloradofarmers.org/images/spacer.gif"/>
          <p:cNvSpPr>
            <a:spLocks noChangeAspect="1" noChangeArrowheads="1"/>
          </p:cNvSpPr>
          <p:nvPr/>
        </p:nvSpPr>
        <p:spPr bwMode="auto">
          <a:xfrm>
            <a:off x="0" y="0"/>
            <a:ext cx="19050" cy="9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0" name="AutoShape 8" descr="http://www.coloradofarmers.org/images/spacer.gif"/>
          <p:cNvSpPr>
            <a:spLocks noChangeAspect="1" noChangeArrowheads="1"/>
          </p:cNvSpPr>
          <p:nvPr/>
        </p:nvSpPr>
        <p:spPr bwMode="auto">
          <a:xfrm>
            <a:off x="0" y="0"/>
            <a:ext cx="19050" cy="9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1" name="Picture 9" descr="http://www.coloradofarmers.org/images/breadbasketsmallest.jpg"/>
          <p:cNvPicPr>
            <a:picLocks noChangeAspect="1" noChangeArrowheads="1"/>
          </p:cNvPicPr>
          <p:nvPr/>
        </p:nvPicPr>
        <p:blipFill>
          <a:blip r:embed="rId5" cstate="print"/>
          <a:srcRect/>
          <a:stretch>
            <a:fillRect/>
          </a:stretch>
        </p:blipFill>
        <p:spPr bwMode="auto">
          <a:xfrm>
            <a:off x="228600" y="4800600"/>
            <a:ext cx="2749685" cy="1828800"/>
          </a:xfrm>
          <a:prstGeom prst="rect">
            <a:avLst/>
          </a:prstGeom>
          <a:noFill/>
        </p:spPr>
      </p:pic>
      <p:pic>
        <p:nvPicPr>
          <p:cNvPr id="28682" name="Picture 10" descr="http://www.coloradofarmers.org/images/asparagussmall.jpg"/>
          <p:cNvPicPr>
            <a:picLocks noChangeAspect="1" noChangeArrowheads="1"/>
          </p:cNvPicPr>
          <p:nvPr/>
        </p:nvPicPr>
        <p:blipFill>
          <a:blip r:embed="rId6" cstate="print"/>
          <a:srcRect/>
          <a:stretch>
            <a:fillRect/>
          </a:stretch>
        </p:blipFill>
        <p:spPr bwMode="auto">
          <a:xfrm>
            <a:off x="6553200" y="3124200"/>
            <a:ext cx="2019300" cy="1343025"/>
          </a:xfrm>
          <a:prstGeom prst="rect">
            <a:avLst/>
          </a:prstGeom>
          <a:noFill/>
        </p:spPr>
      </p:pic>
      <p:pic>
        <p:nvPicPr>
          <p:cNvPr id="28683" name="Picture 11" descr="http://www.coloradofarmers.org/images/strawberriessmall.jpg"/>
          <p:cNvPicPr>
            <a:picLocks noChangeAspect="1" noChangeArrowheads="1"/>
          </p:cNvPicPr>
          <p:nvPr/>
        </p:nvPicPr>
        <p:blipFill>
          <a:blip r:embed="rId7" cstate="print"/>
          <a:srcRect/>
          <a:stretch>
            <a:fillRect/>
          </a:stretch>
        </p:blipFill>
        <p:spPr bwMode="auto">
          <a:xfrm>
            <a:off x="4114800" y="2971800"/>
            <a:ext cx="2286000" cy="1520406"/>
          </a:xfrm>
          <a:prstGeom prst="rect">
            <a:avLst/>
          </a:prstGeom>
          <a:noFill/>
        </p:spPr>
      </p:pic>
      <p:pic>
        <p:nvPicPr>
          <p:cNvPr id="28684" name="Picture 12" descr="http://www.coloradofarmers.org/images/welcome.jpg"/>
          <p:cNvPicPr>
            <a:picLocks noChangeAspect="1" noChangeArrowheads="1"/>
          </p:cNvPicPr>
          <p:nvPr/>
        </p:nvPicPr>
        <p:blipFill>
          <a:blip r:embed="rId8" cstate="print"/>
          <a:srcRect/>
          <a:stretch>
            <a:fillRect/>
          </a:stretch>
        </p:blipFill>
        <p:spPr bwMode="auto">
          <a:xfrm>
            <a:off x="0" y="0"/>
            <a:ext cx="1428750" cy="285750"/>
          </a:xfrm>
          <a:prstGeom prst="rect">
            <a:avLst/>
          </a:prstGeom>
          <a:noFill/>
        </p:spPr>
      </p:pic>
      <p:pic>
        <p:nvPicPr>
          <p:cNvPr id="28685" name="Picture 13" descr="http://www.coloradofarmers.org/images/findamarket.jpg"/>
          <p:cNvPicPr>
            <a:picLocks noChangeAspect="1" noChangeArrowheads="1"/>
          </p:cNvPicPr>
          <p:nvPr/>
        </p:nvPicPr>
        <p:blipFill>
          <a:blip r:embed="rId9" cstate="print"/>
          <a:srcRect/>
          <a:stretch>
            <a:fillRect/>
          </a:stretch>
        </p:blipFill>
        <p:spPr bwMode="auto">
          <a:xfrm>
            <a:off x="0" y="0"/>
            <a:ext cx="952500" cy="190500"/>
          </a:xfrm>
          <a:prstGeom prst="rect">
            <a:avLst/>
          </a:prstGeom>
          <a:noFill/>
        </p:spPr>
      </p:pic>
      <p:pic>
        <p:nvPicPr>
          <p:cNvPr id="28686" name="Picture 14" descr="http://www.coloradofarmers.org/images/coloradomapsmall.jpg">
            <a:hlinkClick r:id="rId10"/>
          </p:cNvPr>
          <p:cNvPicPr>
            <a:picLocks noChangeAspect="1" noChangeArrowheads="1"/>
          </p:cNvPicPr>
          <p:nvPr/>
        </p:nvPicPr>
        <p:blipFill>
          <a:blip r:embed="rId11" cstate="print"/>
          <a:srcRect/>
          <a:stretch>
            <a:fillRect/>
          </a:stretch>
        </p:blipFill>
        <p:spPr bwMode="auto">
          <a:xfrm>
            <a:off x="2057400" y="3048000"/>
            <a:ext cx="1959429" cy="1447800"/>
          </a:xfrm>
          <a:prstGeom prst="rect">
            <a:avLst/>
          </a:prstGeom>
          <a:noFill/>
        </p:spPr>
      </p:pic>
      <p:sp>
        <p:nvSpPr>
          <p:cNvPr id="28687" name="AutoShape 15" descr="http://www.coloradofarmers.org/images/spacer.gif"/>
          <p:cNvSpPr>
            <a:spLocks noChangeAspect="1" noChangeArrowheads="1"/>
          </p:cNvSpPr>
          <p:nvPr/>
        </p:nvSpPr>
        <p:spPr bwMode="auto">
          <a:xfrm>
            <a:off x="0" y="0"/>
            <a:ext cx="19050" cy="9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8" name="Picture 16" descr="http://www.coloradofarmers.org/images/partners.jpg"/>
          <p:cNvPicPr>
            <a:picLocks noChangeAspect="1" noChangeArrowheads="1"/>
          </p:cNvPicPr>
          <p:nvPr/>
        </p:nvPicPr>
        <p:blipFill>
          <a:blip r:embed="rId12" cstate="print"/>
          <a:srcRect/>
          <a:stretch>
            <a:fillRect/>
          </a:stretch>
        </p:blipFill>
        <p:spPr bwMode="auto">
          <a:xfrm>
            <a:off x="0" y="0"/>
            <a:ext cx="952500" cy="190500"/>
          </a:xfrm>
          <a:prstGeom prst="rect">
            <a:avLst/>
          </a:prstGeom>
          <a:noFill/>
        </p:spPr>
      </p:pic>
      <p:pic>
        <p:nvPicPr>
          <p:cNvPr id="28689" name="Picture 17" descr="Buy Fresh, Buy Local"/>
          <p:cNvPicPr>
            <a:picLocks noChangeAspect="1" noChangeArrowheads="1"/>
          </p:cNvPicPr>
          <p:nvPr/>
        </p:nvPicPr>
        <p:blipFill>
          <a:blip r:embed="rId13" cstate="print"/>
          <a:srcRect/>
          <a:stretch>
            <a:fillRect/>
          </a:stretch>
        </p:blipFill>
        <p:spPr bwMode="auto">
          <a:xfrm>
            <a:off x="228600" y="3124200"/>
            <a:ext cx="1704975" cy="1504950"/>
          </a:xfrm>
          <a:prstGeom prst="rect">
            <a:avLst/>
          </a:prstGeom>
          <a:noFill/>
        </p:spPr>
      </p:pic>
      <p:sp>
        <p:nvSpPr>
          <p:cNvPr id="28677" name="AutoShape 5" descr="http://www.coloradofarmers.org/images/spacer.gif"/>
          <p:cNvSpPr>
            <a:spLocks noChangeAspect="1" noChangeArrowheads="1"/>
          </p:cNvSpPr>
          <p:nvPr/>
        </p:nvSpPr>
        <p:spPr bwMode="auto">
          <a:xfrm>
            <a:off x="-9029700" y="-2132013"/>
            <a:ext cx="19050" cy="9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276600" y="4724400"/>
            <a:ext cx="5334000" cy="923330"/>
          </a:xfrm>
          <a:prstGeom prst="rect">
            <a:avLst/>
          </a:prstGeom>
          <a:noFill/>
        </p:spPr>
        <p:txBody>
          <a:bodyPr wrap="square" rtlCol="0">
            <a:spAutoFit/>
          </a:bodyPr>
          <a:lstStyle/>
          <a:p>
            <a:r>
              <a:rPr lang="en-US" dirty="0" smtClean="0"/>
              <a:t>Apply Now! for a </a:t>
            </a:r>
          </a:p>
          <a:p>
            <a:r>
              <a:rPr lang="en-US" dirty="0" smtClean="0">
                <a:hlinkClick r:id="rId14"/>
              </a:rPr>
              <a:t>Farmers </a:t>
            </a:r>
            <a:r>
              <a:rPr lang="en-US" dirty="0">
                <a:hlinkClick r:id="rId14"/>
              </a:rPr>
              <a:t>Market Promotion Program Grant</a:t>
            </a:r>
            <a:endParaRPr lang="en-US" dirty="0" smtClean="0"/>
          </a:p>
          <a:p>
            <a:endParaRPr lang="en-US" dirty="0"/>
          </a:p>
        </p:txBody>
      </p:sp>
      <p:sp>
        <p:nvSpPr>
          <p:cNvPr id="23" name="Rectangle 22"/>
          <p:cNvSpPr/>
          <p:nvPr/>
        </p:nvSpPr>
        <p:spPr>
          <a:xfrm>
            <a:off x="3505200" y="5791200"/>
            <a:ext cx="4572000" cy="646331"/>
          </a:xfrm>
          <a:prstGeom prst="rect">
            <a:avLst/>
          </a:prstGeom>
        </p:spPr>
        <p:txBody>
          <a:bodyPr>
            <a:spAutoFit/>
          </a:bodyPr>
          <a:lstStyle/>
          <a:p>
            <a:r>
              <a:rPr lang="en-US" dirty="0">
                <a:hlinkClick r:id="rId14"/>
              </a:rPr>
              <a:t>http://www.gpo.gov/fdsys/pkg/FR-2011-06-01/html/2011-13483.htm</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amond(in)">
                                      <p:cBhvr>
                                        <p:cTn id="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3585597"/>
          </a:xfrm>
          <a:prstGeom prst="rect">
            <a:avLst/>
          </a:prstGeom>
          <a:noFill/>
        </p:spPr>
        <p:txBody>
          <a:bodyPr wrap="square" rtlCol="0">
            <a:spAutoFit/>
          </a:bodyPr>
          <a:lstStyle/>
          <a:p>
            <a:r>
              <a:rPr lang="en-US" sz="2800" i="1" dirty="0"/>
              <a:t>Dairy</a:t>
            </a:r>
            <a:r>
              <a:rPr lang="en-US" sz="2800" dirty="0"/>
              <a:t> production is one of </a:t>
            </a:r>
            <a:r>
              <a:rPr lang="en-US" sz="2800" i="1" dirty="0"/>
              <a:t>Colorado's</a:t>
            </a:r>
            <a:r>
              <a:rPr lang="en-US" sz="2800" dirty="0"/>
              <a:t> top 10 agricultural sectors with approximately </a:t>
            </a:r>
            <a:r>
              <a:rPr lang="en-US" sz="2800" dirty="0" smtClean="0"/>
              <a:t>115,000 </a:t>
            </a:r>
            <a:r>
              <a:rPr lang="en-US" sz="2800" i="1" dirty="0"/>
              <a:t>dairy</a:t>
            </a:r>
            <a:r>
              <a:rPr lang="en-US" sz="2800" dirty="0"/>
              <a:t> cows in the state</a:t>
            </a:r>
            <a:r>
              <a:rPr lang="en-US" sz="2800" dirty="0" smtClean="0"/>
              <a:t>. </a:t>
            </a:r>
          </a:p>
          <a:p>
            <a:r>
              <a:rPr lang="en-US" sz="1100" dirty="0" smtClean="0"/>
              <a:t>June 20, 2011 07:51 PM Eastern Daylight Time </a:t>
            </a:r>
          </a:p>
          <a:p>
            <a:r>
              <a:rPr lang="en-US" sz="2800" b="1" dirty="0" smtClean="0"/>
              <a:t>Governor John </a:t>
            </a:r>
            <a:r>
              <a:rPr lang="en-US" sz="2800" b="1" dirty="0" err="1" smtClean="0"/>
              <a:t>Hickenlooper</a:t>
            </a:r>
            <a:r>
              <a:rPr lang="en-US" sz="2800" b="1" dirty="0" smtClean="0"/>
              <a:t> Issues Proclamation, Commends Dairy Farmers for Contributions to Consumers, Communities </a:t>
            </a:r>
            <a:endParaRPr lang="en-US" sz="2800" b="1" dirty="0"/>
          </a:p>
          <a:p>
            <a:r>
              <a:rPr lang="en-US" sz="2400" dirty="0" smtClean="0">
                <a:hlinkClick r:id="rId2"/>
              </a:rPr>
              <a:t>http://westerndairyassociation.org/dairy-farming-today/</a:t>
            </a:r>
            <a:r>
              <a:rPr lang="en-US" sz="2400" dirty="0" smtClean="0"/>
              <a:t> </a:t>
            </a:r>
          </a:p>
          <a:p>
            <a:r>
              <a:rPr lang="en-US" sz="2400" dirty="0" smtClean="0"/>
              <a:t>Watch this </a:t>
            </a:r>
            <a:r>
              <a:rPr lang="en-US" sz="2400" dirty="0" err="1" smtClean="0"/>
              <a:t>youtube</a:t>
            </a:r>
            <a:r>
              <a:rPr lang="en-US" sz="2400" dirty="0" smtClean="0"/>
              <a:t> to see about this.</a:t>
            </a:r>
            <a:endParaRPr lang="en-US" sz="2400" dirty="0"/>
          </a:p>
        </p:txBody>
      </p:sp>
      <p:sp>
        <p:nvSpPr>
          <p:cNvPr id="29701" name="AutoShape 5" descr="data:image/jpg;base64,/9j/4AAQSkZJRgABAQAAAQABAAD/2wBDAAkGBwgHBgkIBwgKCgkLDRYPDQwMDRsUFRAWIB0iIiAdHx8kKDQsJCYxJx8fLT0tMTU3Ojo6Iys/RD84QzQ5Ojf/2wBDAQoKCg0MDRoPDxo3JR8lNzc3Nzc3Nzc3Nzc3Nzc3Nzc3Nzc3Nzc3Nzc3Nzc3Nzc3Nzc3Nzc3Nzc3Nzc3Nzc3Nzf/wAARCABaAIEDASIAAhEBAxEB/8QAHAAAAQUBAQEAAAAAAAAAAAAABAIDBQYHAAEI/8QAPhAAAgEDAwIDBQQHBwUBAAAAAQIDBBEhABIxBUEGE1EiYXGBkQcyodEUFRZCUrHBI1NikpTS4TNUZKLw8f/EABkBAAMBAQEAAAAAAAAAAAAAAAABAgMEBf/EACARAAICAgMBAQEBAAAAAAAAAAABAhESIQMxQRNRBIH/2gAMAwEAAhEDEQA/AMtlQPHHDFGPMYbgqZJ9L6Da9s86eiqZITePDdj6aac7iT650IlCOM2vpeWNx9NIsTjSgpABOAeL99UASC7RhUW20gErfcdHrOI1Dqbnggk51GRF1JCMbjlQeNLCSbSzKRGO50mgaJY1UtQQGWIIq42rj6aj51AazgZ7rnXrvGoCIyqGGSD+GlU9JWVLA09JPOe3lxM1/oNCVCoFjJLYXf7h20uCNXb2w4HqNS1J4b8SLLuh6H1IuOQKKX8cadn6D1yCMNVdK6hESbWNJIM/TSbobsiPLjD3Tga57FjtyONOCnIfYUYOQp2kEFr+mPdxz344mqbwj1mopPP8qCnDKXjSqmEbyfAH1zbdbSomiuv7Px76bJKm686fqYpI5JFlUo6MVdGFipGCCOxvod+L6KGehgcbbabbnXoY2tpOedFDO2nXaXfXaAEiwudeEg6440gc6oCf8FdGh6/4jpKCqlMVMSzzOvIRRc2954+J19HtU+H+ndGd5/0WLp1NGEffGNiLwFtbPPHJv79YB9mRA8T29aaW3ysf6alvtZmrVm6fB5sgoXjYrECdplDZuO5sVt8/XSasdmj9RrOhTwU36t6J0qopGUOjPSoysPdYY11RN0mHpVVLB4R6c8sUDusQp0KuQpIH3b9tRfhfpD0nQqKlmI82FLOFz7Rux/FjoP7Sq6bo/RaJKWR0WpmdZdh9tkUXKj0BJyfQW7kFpKgGug9XSsWOWfpsa1UzFIqWmplbdkAlStlCgnbc4vcXJ1qfSqVqOG72857bzfj0Ua+W3671E+bapZTMbylQAWAwFv8AwgYA7dtav9mvVK39lXlqat5WmqJNl2uUA2ggX9Wuf/06JIZovUPE3S6Cqp6OqqooampcpCkrW3ke/Ns4z3xzqK8T+Lf1T0PqFRGjGqghZ4x23dibdr21i32oyzSeI0eUewaRBGCO257/APtu+uoUeKerDp36ueoElL5bRbZEDEqwta5zi+PTSUUFgtb1Sr6jVpU19RLLOvE7OzyYyMlvXPa1zrWPst63L1qjTppRPP6WFMTX/wCpHbAY+u4Nntcax+gkiWvp2qU3w+cnmJ/Eu4XH0vq8fZxJQeFvGNU/iCvSkWniaJd6MwmJIzgHFhe/rbTtC7IXxD1Q+I+tVtZEyU8UzPI3mKpIs3s2a1+NuL49rtYarxYlQCbkDnUj1OgSjq5qeOdZYkN4pVvaSNhuRsgHKkHjUeUA/eGkDZ5uUj36TpRwONJ9dAjy+u15nXaYwhlDAAc99N+UL5NtSNTTimJIW/cnsNDSxTA7jEQOeNBNlk+zNSfFsAX7qwzXx/gI/mRrS+sTR7SGRHIO9S67rHi49OedUv7KaHfV1la21TGEiCnBs25yfh/ZanOvVZp0eRxZFXjvjUtjLDTV0VD0eWvm3eTGkkxVR7RVR2+Nvx1h3W+tV3WeoS1ldKTJJYbFJCoo4VR2AH5m5J1rfTaioqOnSR10wlWeMqyWAEYK22qB2AxbWUVHhvqMLlP7J2VipAcKT782GfjpRkqGR1JBJWVcNNAAZZnWNQfUmw1unQelx9M6RR9NikEhiX25VFg7kkk/U/QDWT9A8PyfrCObqm2CmiYOQXUlyDcLgnF+daTB4hpY5Y2d+WBOO1+dDkgYrxt4XpuvR07GZ4p6dGRGUAjObN7rgZ7XPOsrofDPVZuoxU01LLT3b25XS6oAbE+h+F863GVIpKQSxsG8yzg8gjkfz1CeWDCbBFQm5zk/HSc2gRk3XOiV1P1WZY6d3SaZvJaJdwa7YGL2PtAad611L9Y1qyPAjCJfLBYEM/vax5vc2Bxc8860iSBlp6gwu2+QFFZTbafX5X/lqq/srEBs3sucADtqYyT3ImU0tFUnq5pwTOxdwqoptayqoUD4AADQwwPaB1eh4ZpdhuDu4BGhZfCyOgZJmXNjcav6RJzRTiCRpJUg5GrcnhpY5t7SXS9wpHbT7dChexYA2Gj6RQZopVx6n6a7Vx/Z2m/gb667R9YjyDouiIVAankce/UinSGaPY1N7JxYjnVljjm8yS0G32rZG4/QHGQPje4vo4UcjRByQu47gXAQDJwLE3PuGPfrz3/SyFFsi/D0EtFDNsiEcRK3ta4Nm59wBb5nQfVUhmNbPKw8qNPKTvuka1rfAXPzHrqwVVIrUE6LIlzGfYUn2sjm/Gbeuo2mpfNSlgwyGR6hrm1ypIB+QAOt48l8TZrDXZCCi6yLxJStuAYgE/esAcd75tm2dEv0Nqgqskw87gttvf8Al/Pvq2ikZXLJKsjoFNrm4J5HHPx7aaShIZ55fKViCV2vnn4W4/5trD7WiZOTK5B4XqmJSWanhiBxsBYkeva31Oj6fwzTRodzl5E77MH32H9b6lPOgKMRUJffsDHgtf8A4tohaqngjvLUOFlBswFxf/F6C2olJ+MalZW6bqMr1Nd0cosbUJhWNwCAyOoKkj1GQfl79MT0E1HXim80yRuAQzLmxxa98/QaP8QQSmupH6NJABVTRfpkrAAlUA47fdJHY5+Yf68DK1OOnOizWtuc8AkWbuD+9xi4+vWppuN+oAP9Wb5hsnIEfCgYGlno8igtLOGY5vbI1NSTxKnsMiQvc7Yr7tpzc3Nxb4aZq+qqpaOZFWMxByzhrHlbHOGwLH+tjrkXLJslxRDCiVmdRKNyfeFvwHv0yvTPMgkaGVpQJTHZRzi5/DUu1FR+WT7TM7BmBN+V+eSB+7a4zm2PIasxSq6VAZ9u1bkYAJIPPpn388C4cpvwSil2Q7dGs6CododxsnmLYN8zga9m6HMswpsq5IsNuTf+mdSU3WDNTB2ecsEIYhtpbI+9nsAfiPXQUnUU3Sn9KKg7gFZBg8BrADPfnkj3nWa5OX0qoLoT+ycv/eRf5j+Wu0j9fUf9/X/52/367RnzFVAeNd7SqZZFD4bY63bFuCD6Le45F+eHo1q5J/KSdfKZCpjYbDzbAGGPJwR3txhEVPSimMUoiSOGzbEQWAv2Jtjm/p37WL/RUhhSOJJljYhkZwVQixyBbsO3oAAALabkqoihqv6hUSu4jUpGqEMGAdiwKkbRgEEeh7kfCEo6nqtFWkgLVRxxEooHl7lbLBSTg54YX423GdWCKSmN3eS8DLfegsHOTlbdr9vTnXkgWNlFNG7uuGWGAsRf924Fhi3Hvxzqo8lRx8HkGw9QqZFjknonJ8sgMtwyqfU2txz/AFIx7HVzq7RVMLeSy3TaQQW7+mLW5te/bszCCxJEyEbRtiClbX9xJt+Hu9/tOjAWii37cfxE8ci2bG/1HPOs6QZEfU0dDNJEssEzsJAVUzElje4F7jF7km4GjooUEQ84uNo3Ro4sdpPB5Iwfu3GM+/T87eY8Zl8yQD7rFiSnH0GnFjsfMSnEm1trMCoAH8VwcfD8tNvQJWBbisoDxYD+3uIYsSLHvbvb5X5sS8ryVDwqYJXIY+UrFQb2yTxutfsR89HPSpJJ5alQBklRcAn1OSvBydCrLGiJu3bQxG8kJvNs55PJP0z30Pkyp/4FNDYkqJI44qiF7soJSQBePQXGT6e/I9Rlp1MiOYkcqW2Xe1wR64BsPfe4uR3BhMhg3RpBCkjWZjJsMZybA/eye1zgHkWumaOOPb+kR0iyq33Uuy9/3QOfjb7vbnUJpdDaYLM0jgRimlFMospZ1I3Y4ZxbtfGLXOO8HX0dRV1DTR1EYJYbnMbXRj+7fvc3zzyLCw1LitQybIXA3C5Kbo2BG6xI5Frn4c9tdI5nAVJVNiQyogGcHJB9pj6gDta2qUpIhtEQKJ0qKiIm7EkxQlTGq3GRnIGMEk9hoCqiWdhBPTDYVAV477T7W3kDPI7j4A41YKxoym6RECul1QEnZnix5GG7W9r5FppoVp/MlknEcwIWQ3EchW9+3oCNuSMm9xq8n6HZXf0X/wAlv9Mf9uu1OeZT/wB8n+ql/PXaeb/ApEjDHEojZz7LbgHQE7CfwOD8vQ40ySZU2RQxS04a8hVF9u9wLbrNe5/P3M1UaRzRLGiqommACi1hn8h9NGVqKvTaV1UBmJuwGTxqK9Dw8o5KUxiSGndSxswBX2zcXyVsO+LEel8jRdXtjZ4oViknW7hZJBta2QAb/lY+miJwGjhdhd2EZLHk6FrVEfXHWMBVAFguLY1NjfQPC9QQYzTwOPM9kpGoLXAzgc4P56LSVyiiaEx9yeVsfdjNtM1nszOVwbDI+WlxkiFgCbNuBHro70ShckbTGRItrxhUV2JC2PIBz8L/AA9NPJPeiY1DjdEcBksWBtfgeo+GdD1aqsMhVQDtXIHuGmKcl44wxLCwOc5voex9MNWtlWYQErIrJuCpLf2rnsPX/wCOkxwTSM5dhGqgMCY2Fibd+PW9+1znjSar2aaZlwywYI5GnOhuzoqsxZdiYJuONJrFWOO3sDlhr23u86pAWIbZKTuUm5BF+ePS/wDOLq62BJ382ZnYPdieADY/n9dGliIrgkER3BB440DVMzRhmJLKqopJyF9nA92T9dawVuiHsKpzFJHNUxJ9/KybyoQZttti9/W9/lohaIqwdax5FlBChYi5UW5BZQSbj43AyM6G6QAkkciAK9z7QwfueunfFxK0FAVNi0bFiO5sedRK09MpVi2D1zrTxClgpmiqFXZIzXVowPncEgkYIuO7ZBj65pXSZpXmgVECghzgC+QDgXN725yedSNIoeQbwGva98/xflqG8TMY4plQlRtBsuM5/PWkF+iysA86T/6TXarW5v4j9ddrbBBR/9k="/>
          <p:cNvSpPr>
            <a:spLocks noChangeAspect="1" noChangeArrowheads="1"/>
          </p:cNvSpPr>
          <p:nvPr/>
        </p:nvSpPr>
        <p:spPr bwMode="auto">
          <a:xfrm>
            <a:off x="74613" y="-444500"/>
            <a:ext cx="1228725"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3" name="AutoShape 7" descr="data:image/jpg;base64,/9j/4AAQSkZJRgABAQAAAQABAAD/2wBDAAkGBwgHBgkIBwgKCgkLDRYPDQwMDRsUFRAWIB0iIiAdHx8kKDQsJCYxJx8fLT0tMTU3Ojo6Iys/RD84QzQ5Ojf/2wBDAQoKCg0MDRoPDxo3JR8lNzc3Nzc3Nzc3Nzc3Nzc3Nzc3Nzc3Nzc3Nzc3Nzc3Nzc3Nzc3Nzc3Nzc3Nzc3Nzc3Nzf/wAARCABaAIEDASIAAhEBAxEB/8QAHAAAAQUBAQEAAAAAAAAAAAAABAIDBQYHAAEI/8QAPhAAAgEDAwIDBQQHBwUBAAAAAQIDBBEhABIxBUEGE1EiYXGBkQcyodEUFRZCUrHBI1NikpTS4TNUZKLw8f/EABkBAAMBAQEAAAAAAAAAAAAAAAABAgMEBf/EACARAAICAgMBAQEBAAAAAAAAAAABAhESIQMxQRNRBIH/2gAMAwEAAhEDEQA/AMtlQPHHDFGPMYbgqZJ9L6Da9s86eiqZITePDdj6aac7iT650IlCOM2vpeWNx9NIsTjSgpABOAeL99UASC7RhUW20gErfcdHrOI1Dqbnggk51GRF1JCMbjlQeNLCSbSzKRGO50mgaJY1UtQQGWIIq42rj6aj51AazgZ7rnXrvGoCIyqGGSD+GlU9JWVLA09JPOe3lxM1/oNCVCoFjJLYXf7h20uCNXb2w4HqNS1J4b8SLLuh6H1IuOQKKX8cadn6D1yCMNVdK6hESbWNJIM/TSbobsiPLjD3Tga57FjtyONOCnIfYUYOQp2kEFr+mPdxz344mqbwj1mopPP8qCnDKXjSqmEbyfAH1zbdbSomiuv7Px76bJKm686fqYpI5JFlUo6MVdGFipGCCOxvod+L6KGehgcbbabbnXoY2tpOedFDO2nXaXfXaAEiwudeEg6440gc6oCf8FdGh6/4jpKCqlMVMSzzOvIRRc2954+J19HtU+H+ndGd5/0WLp1NGEffGNiLwFtbPPHJv79YB9mRA8T29aaW3ysf6alvtZmrVm6fB5sgoXjYrECdplDZuO5sVt8/XSasdmj9RrOhTwU36t6J0qopGUOjPSoysPdYY11RN0mHpVVLB4R6c8sUDusQp0KuQpIH3b9tRfhfpD0nQqKlmI82FLOFz7Rux/FjoP7Sq6bo/RaJKWR0WpmdZdh9tkUXKj0BJyfQW7kFpKgGug9XSsWOWfpsa1UzFIqWmplbdkAlStlCgnbc4vcXJ1qfSqVqOG72857bzfj0Ua+W3671E+bapZTMbylQAWAwFv8AwgYA7dtav9mvVK39lXlqat5WmqJNl2uUA2ggX9Wuf/06JIZovUPE3S6Cqp6OqqooampcpCkrW3ke/Ns4z3xzqK8T+Lf1T0PqFRGjGqghZ4x23dibdr21i32oyzSeI0eUewaRBGCO257/APtu+uoUeKerDp36ueoElL5bRbZEDEqwta5zi+PTSUUFgtb1Sr6jVpU19RLLOvE7OzyYyMlvXPa1zrWPst63L1qjTppRPP6WFMTX/wCpHbAY+u4Nntcax+gkiWvp2qU3w+cnmJ/Eu4XH0vq8fZxJQeFvGNU/iCvSkWniaJd6MwmJIzgHFhe/rbTtC7IXxD1Q+I+tVtZEyU8UzPI3mKpIs3s2a1+NuL49rtYarxYlQCbkDnUj1OgSjq5qeOdZYkN4pVvaSNhuRsgHKkHjUeUA/eGkDZ5uUj36TpRwONJ9dAjy+u15nXaYwhlDAAc99N+UL5NtSNTTimJIW/cnsNDSxTA7jEQOeNBNlk+zNSfFsAX7qwzXx/gI/mRrS+sTR7SGRHIO9S67rHi49OedUv7KaHfV1la21TGEiCnBs25yfh/ZanOvVZp0eRxZFXjvjUtjLDTV0VD0eWvm3eTGkkxVR7RVR2+Nvx1h3W+tV3WeoS1ldKTJJYbFJCoo4VR2AH5m5J1rfTaioqOnSR10wlWeMqyWAEYK22qB2AxbWUVHhvqMLlP7J2VipAcKT782GfjpRkqGR1JBJWVcNNAAZZnWNQfUmw1unQelx9M6RR9NikEhiX25VFg7kkk/U/QDWT9A8PyfrCObqm2CmiYOQXUlyDcLgnF+daTB4hpY5Y2d+WBOO1+dDkgYrxt4XpuvR07GZ4p6dGRGUAjObN7rgZ7XPOsrofDPVZuoxU01LLT3b25XS6oAbE+h+F863GVIpKQSxsG8yzg8gjkfz1CeWDCbBFQm5zk/HSc2gRk3XOiV1P1WZY6d3SaZvJaJdwa7YGL2PtAad611L9Y1qyPAjCJfLBYEM/vax5vc2Bxc8860iSBlp6gwu2+QFFZTbafX5X/lqq/srEBs3sucADtqYyT3ImU0tFUnq5pwTOxdwqoptayqoUD4AADQwwPaB1eh4ZpdhuDu4BGhZfCyOgZJmXNjcav6RJzRTiCRpJUg5GrcnhpY5t7SXS9wpHbT7dChexYA2Gj6RQZopVx6n6a7Vx/Z2m/gb667R9YjyDouiIVAankce/UinSGaPY1N7JxYjnVljjm8yS0G32rZG4/QHGQPje4vo4UcjRByQu47gXAQDJwLE3PuGPfrz3/SyFFsi/D0EtFDNsiEcRK3ta4Nm59wBb5nQfVUhmNbPKw8qNPKTvuka1rfAXPzHrqwVVIrUE6LIlzGfYUn2sjm/Gbeuo2mpfNSlgwyGR6hrm1ypIB+QAOt48l8TZrDXZCCi6yLxJStuAYgE/esAcd75tm2dEv0Nqgqskw87gttvf8Al/Pvq2ikZXLJKsjoFNrm4J5HHPx7aaShIZ55fKViCV2vnn4W4/5trD7WiZOTK5B4XqmJSWanhiBxsBYkeva31Oj6fwzTRodzl5E77MH32H9b6lPOgKMRUJffsDHgtf8A4tohaqngjvLUOFlBswFxf/F6C2olJ+MalZW6bqMr1Nd0cosbUJhWNwCAyOoKkj1GQfl79MT0E1HXim80yRuAQzLmxxa98/QaP8QQSmupH6NJABVTRfpkrAAlUA47fdJHY5+Yf68DK1OOnOizWtuc8AkWbuD+9xi4+vWppuN+oAP9Wb5hsnIEfCgYGlno8igtLOGY5vbI1NSTxKnsMiQvc7Yr7tpzc3Nxb4aZq+qqpaOZFWMxByzhrHlbHOGwLH+tjrkXLJslxRDCiVmdRKNyfeFvwHv0yvTPMgkaGVpQJTHZRzi5/DUu1FR+WT7TM7BmBN+V+eSB+7a4zm2PIasxSq6VAZ9u1bkYAJIPPpn388C4cpvwSil2Q7dGs6CododxsnmLYN8zga9m6HMswpsq5IsNuTf+mdSU3WDNTB2ecsEIYhtpbI+9nsAfiPXQUnUU3Sn9KKg7gFZBg8BrADPfnkj3nWa5OX0qoLoT+ycv/eRf5j+Wu0j9fUf9/X/52/367RnzFVAeNd7SqZZFD4bY63bFuCD6Le45F+eHo1q5J/KSdfKZCpjYbDzbAGGPJwR3txhEVPSimMUoiSOGzbEQWAv2Jtjm/p37WL/RUhhSOJJljYhkZwVQixyBbsO3oAAALabkqoihqv6hUSu4jUpGqEMGAdiwKkbRgEEeh7kfCEo6nqtFWkgLVRxxEooHl7lbLBSTg54YX423GdWCKSmN3eS8DLfegsHOTlbdr9vTnXkgWNlFNG7uuGWGAsRf924Fhi3Hvxzqo8lRx8HkGw9QqZFjknonJ8sgMtwyqfU2txz/AFIx7HVzq7RVMLeSy3TaQQW7+mLW5te/bszCCxJEyEbRtiClbX9xJt+Hu9/tOjAWii37cfxE8ci2bG/1HPOs6QZEfU0dDNJEssEzsJAVUzElje4F7jF7km4GjooUEQ84uNo3Ro4sdpPB5Iwfu3GM+/T87eY8Zl8yQD7rFiSnH0GnFjsfMSnEm1trMCoAH8VwcfD8tNvQJWBbisoDxYD+3uIYsSLHvbvb5X5sS8ryVDwqYJXIY+UrFQb2yTxutfsR89HPSpJJ5alQBklRcAn1OSvBydCrLGiJu3bQxG8kJvNs55PJP0z30Pkyp/4FNDYkqJI44qiF7soJSQBePQXGT6e/I9Rlp1MiOYkcqW2Xe1wR64BsPfe4uR3BhMhg3RpBCkjWZjJsMZybA/eye1zgHkWumaOOPb+kR0iyq33Uuy9/3QOfjb7vbnUJpdDaYLM0jgRimlFMospZ1I3Y4ZxbtfGLXOO8HX0dRV1DTR1EYJYbnMbXRj+7fvc3zzyLCw1LitQybIXA3C5Kbo2BG6xI5Frn4c9tdI5nAVJVNiQyogGcHJB9pj6gDta2qUpIhtEQKJ0qKiIm7EkxQlTGq3GRnIGMEk9hoCqiWdhBPTDYVAV477T7W3kDPI7j4A41YKxoym6RECul1QEnZnix5GG7W9r5FppoVp/MlknEcwIWQ3EchW9+3oCNuSMm9xq8n6HZXf0X/wAlv9Mf9uu1OeZT/wB8n+ql/PXaeb/ApEjDHEojZz7LbgHQE7CfwOD8vQ40ySZU2RQxS04a8hVF9u9wLbrNe5/P3M1UaRzRLGiqommACi1hn8h9NGVqKvTaV1UBmJuwGTxqK9Dw8o5KUxiSGndSxswBX2zcXyVsO+LEel8jRdXtjZ4oViknW7hZJBta2QAb/lY+miJwGjhdhd2EZLHk6FrVEfXHWMBVAFguLY1NjfQPC9QQYzTwOPM9kpGoLXAzgc4P56LSVyiiaEx9yeVsfdjNtM1nszOVwbDI+WlxkiFgCbNuBHro70ShckbTGRItrxhUV2JC2PIBz8L/AA9NPJPeiY1DjdEcBksWBtfgeo+GdD1aqsMhVQDtXIHuGmKcl44wxLCwOc5voex9MNWtlWYQErIrJuCpLf2rnsPX/wCOkxwTSM5dhGqgMCY2Fibd+PW9+1znjSar2aaZlwywYI5GnOhuzoqsxZdiYJuONJrFWOO3sDlhr23u86pAWIbZKTuUm5BF+ePS/wDOLq62BJ382ZnYPdieADY/n9dGliIrgkER3BB440DVMzRhmJLKqopJyF9nA92T9dawVuiHsKpzFJHNUxJ9/KybyoQZttti9/W9/lohaIqwdax5FlBChYi5UW5BZQSbj43AyM6G6QAkkciAK9z7QwfueunfFxK0FAVNi0bFiO5sedRK09MpVi2D1zrTxClgpmiqFXZIzXVowPncEgkYIuO7ZBj65pXSZpXmgVECghzgC+QDgXN725yedSNIoeQbwGva98/xflqG8TMY4plQlRtBsuM5/PWkF+iysA86T/6TXarW5v4j9ddrbBBR/9k="/>
          <p:cNvSpPr>
            <a:spLocks noChangeAspect="1" noChangeArrowheads="1"/>
          </p:cNvSpPr>
          <p:nvPr/>
        </p:nvSpPr>
        <p:spPr bwMode="auto">
          <a:xfrm>
            <a:off x="74613" y="-444500"/>
            <a:ext cx="1228725"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5" name="AutoShape 9" descr="data:image/jpg;base64,/9j/4AAQSkZJRgABAQAAAQABAAD/2wBDAAkGBwgHBgkIBwgKCgkLDRYPDQwMDRsUFRAWIB0iIiAdHx8kKDQsJCYxJx8fLT0tMTU3Ojo6Iys/RD84QzQ5Ojf/2wBDAQoKCg0MDRoPDxo3JR8lNzc3Nzc3Nzc3Nzc3Nzc3Nzc3Nzc3Nzc3Nzc3Nzc3Nzc3Nzc3Nzc3Nzc3Nzc3Nzc3Nzf/wAARCABaAIEDASIAAhEBAxEB/8QAHAAAAQUBAQEAAAAAAAAAAAAABAIDBQYHAAEI/8QAPhAAAgEDAwIDBQQHBwUBAAAAAQIDBBEhABIxBUEGE1EiYXGBkQcyodEUFRZCUrHBI1NikpTS4TNUZKLw8f/EABkBAAMBAQEAAAAAAAAAAAAAAAABAgMEBf/EACARAAICAgMBAQEBAAAAAAAAAAABAhESIQMxQRNRBIH/2gAMAwEAAhEDEQA/AMtlQPHHDFGPMYbgqZJ9L6Da9s86eiqZITePDdj6aac7iT650IlCOM2vpeWNx9NIsTjSgpABOAeL99UASC7RhUW20gErfcdHrOI1Dqbnggk51GRF1JCMbjlQeNLCSbSzKRGO50mgaJY1UtQQGWIIq42rj6aj51AazgZ7rnXrvGoCIyqGGSD+GlU9JWVLA09JPOe3lxM1/oNCVCoFjJLYXf7h20uCNXb2w4HqNS1J4b8SLLuh6H1IuOQKKX8cadn6D1yCMNVdK6hESbWNJIM/TSbobsiPLjD3Tga57FjtyONOCnIfYUYOQp2kEFr+mPdxz344mqbwj1mopPP8qCnDKXjSqmEbyfAH1zbdbSomiuv7Px76bJKm686fqYpI5JFlUo6MVdGFipGCCOxvod+L6KGehgcbbabbnXoY2tpOedFDO2nXaXfXaAEiwudeEg6440gc6oCf8FdGh6/4jpKCqlMVMSzzOvIRRc2954+J19HtU+H+ndGd5/0WLp1NGEffGNiLwFtbPPHJv79YB9mRA8T29aaW3ysf6alvtZmrVm6fB5sgoXjYrECdplDZuO5sVt8/XSasdmj9RrOhTwU36t6J0qopGUOjPSoysPdYY11RN0mHpVVLB4R6c8sUDusQp0KuQpIH3b9tRfhfpD0nQqKlmI82FLOFz7Rux/FjoP7Sq6bo/RaJKWR0WpmdZdh9tkUXKj0BJyfQW7kFpKgGug9XSsWOWfpsa1UzFIqWmplbdkAlStlCgnbc4vcXJ1qfSqVqOG72857bzfj0Ua+W3671E+bapZTMbylQAWAwFv8AwgYA7dtav9mvVK39lXlqat5WmqJNl2uUA2ggX9Wuf/06JIZovUPE3S6Cqp6OqqooampcpCkrW3ke/Ns4z3xzqK8T+Lf1T0PqFRGjGqghZ4x23dibdr21i32oyzSeI0eUewaRBGCO257/APtu+uoUeKerDp36ueoElL5bRbZEDEqwta5zi+PTSUUFgtb1Sr6jVpU19RLLOvE7OzyYyMlvXPa1zrWPst63L1qjTppRPP6WFMTX/wCpHbAY+u4Nntcax+gkiWvp2qU3w+cnmJ/Eu4XH0vq8fZxJQeFvGNU/iCvSkWniaJd6MwmJIzgHFhe/rbTtC7IXxD1Q+I+tVtZEyU8UzPI3mKpIs3s2a1+NuL49rtYarxYlQCbkDnUj1OgSjq5qeOdZYkN4pVvaSNhuRsgHKkHjUeUA/eGkDZ5uUj36TpRwONJ9dAjy+u15nXaYwhlDAAc99N+UL5NtSNTTimJIW/cnsNDSxTA7jEQOeNBNlk+zNSfFsAX7qwzXx/gI/mRrS+sTR7SGRHIO9S67rHi49OedUv7KaHfV1la21TGEiCnBs25yfh/ZanOvVZp0eRxZFXjvjUtjLDTV0VD0eWvm3eTGkkxVR7RVR2+Nvx1h3W+tV3WeoS1ldKTJJYbFJCoo4VR2AH5m5J1rfTaioqOnSR10wlWeMqyWAEYK22qB2AxbWUVHhvqMLlP7J2VipAcKT782GfjpRkqGR1JBJWVcNNAAZZnWNQfUmw1unQelx9M6RR9NikEhiX25VFg7kkk/U/QDWT9A8PyfrCObqm2CmiYOQXUlyDcLgnF+daTB4hpY5Y2d+WBOO1+dDkgYrxt4XpuvR07GZ4p6dGRGUAjObN7rgZ7XPOsrofDPVZuoxU01LLT3b25XS6oAbE+h+F863GVIpKQSxsG8yzg8gjkfz1CeWDCbBFQm5zk/HSc2gRk3XOiV1P1WZY6d3SaZvJaJdwa7YGL2PtAad611L9Y1qyPAjCJfLBYEM/vax5vc2Bxc8860iSBlp6gwu2+QFFZTbafX5X/lqq/srEBs3sucADtqYyT3ImU0tFUnq5pwTOxdwqoptayqoUD4AADQwwPaB1eh4ZpdhuDu4BGhZfCyOgZJmXNjcav6RJzRTiCRpJUg5GrcnhpY5t7SXS9wpHbT7dChexYA2Gj6RQZopVx6n6a7Vx/Z2m/gb667R9YjyDouiIVAankce/UinSGaPY1N7JxYjnVljjm8yS0G32rZG4/QHGQPje4vo4UcjRByQu47gXAQDJwLE3PuGPfrz3/SyFFsi/D0EtFDNsiEcRK3ta4Nm59wBb5nQfVUhmNbPKw8qNPKTvuka1rfAXPzHrqwVVIrUE6LIlzGfYUn2sjm/Gbeuo2mpfNSlgwyGR6hrm1ypIB+QAOt48l8TZrDXZCCi6yLxJStuAYgE/esAcd75tm2dEv0Nqgqskw87gttvf8Al/Pvq2ikZXLJKsjoFNrm4J5HHPx7aaShIZ55fKViCV2vnn4W4/5trD7WiZOTK5B4XqmJSWanhiBxsBYkeva31Oj6fwzTRodzl5E77MH32H9b6lPOgKMRUJffsDHgtf8A4tohaqngjvLUOFlBswFxf/F6C2olJ+MalZW6bqMr1Nd0cosbUJhWNwCAyOoKkj1GQfl79MT0E1HXim80yRuAQzLmxxa98/QaP8QQSmupH6NJABVTRfpkrAAlUA47fdJHY5+Yf68DK1OOnOizWtuc8AkWbuD+9xi4+vWppuN+oAP9Wb5hsnIEfCgYGlno8igtLOGY5vbI1NSTxKnsMiQvc7Yr7tpzc3Nxb4aZq+qqpaOZFWMxByzhrHlbHOGwLH+tjrkXLJslxRDCiVmdRKNyfeFvwHv0yvTPMgkaGVpQJTHZRzi5/DUu1FR+WT7TM7BmBN+V+eSB+7a4zm2PIasxSq6VAZ9u1bkYAJIPPpn388C4cpvwSil2Q7dGs6CododxsnmLYN8zga9m6HMswpsq5IsNuTf+mdSU3WDNTB2ecsEIYhtpbI+9nsAfiPXQUnUU3Sn9KKg7gFZBg8BrADPfnkj3nWa5OX0qoLoT+ycv/eRf5j+Wu0j9fUf9/X/52/367RnzFVAeNd7SqZZFD4bY63bFuCD6Le45F+eHo1q5J/KSdfKZCpjYbDzbAGGPJwR3txhEVPSimMUoiSOGzbEQWAv2Jtjm/p37WL/RUhhSOJJljYhkZwVQixyBbsO3oAAALabkqoihqv6hUSu4jUpGqEMGAdiwKkbRgEEeh7kfCEo6nqtFWkgLVRxxEooHl7lbLBSTg54YX423GdWCKSmN3eS8DLfegsHOTlbdr9vTnXkgWNlFNG7uuGWGAsRf924Fhi3Hvxzqo8lRx8HkGw9QqZFjknonJ8sgMtwyqfU2txz/AFIx7HVzq7RVMLeSy3TaQQW7+mLW5te/bszCCxJEyEbRtiClbX9xJt+Hu9/tOjAWii37cfxE8ci2bG/1HPOs6QZEfU0dDNJEssEzsJAVUzElje4F7jF7km4GjooUEQ84uNo3Ro4sdpPB5Iwfu3GM+/T87eY8Zl8yQD7rFiSnH0GnFjsfMSnEm1trMCoAH8VwcfD8tNvQJWBbisoDxYD+3uIYsSLHvbvb5X5sS8ryVDwqYJXIY+UrFQb2yTxutfsR89HPSpJJ5alQBklRcAn1OSvBydCrLGiJu3bQxG8kJvNs55PJP0z30Pkyp/4FNDYkqJI44qiF7soJSQBePQXGT6e/I9Rlp1MiOYkcqW2Xe1wR64BsPfe4uR3BhMhg3RpBCkjWZjJsMZybA/eye1zgHkWumaOOPb+kR0iyq33Uuy9/3QOfjb7vbnUJpdDaYLM0jgRimlFMospZ1I3Y4ZxbtfGLXOO8HX0dRV1DTR1EYJYbnMbXRj+7fvc3zzyLCw1LitQybIXA3C5Kbo2BG6xI5Frn4c9tdI5nAVJVNiQyogGcHJB9pj6gDta2qUpIhtEQKJ0qKiIm7EkxQlTGq3GRnIGMEk9hoCqiWdhBPTDYVAV477T7W3kDPI7j4A41YKxoym6RECul1QEnZnix5GG7W9r5FppoVp/MlknEcwIWQ3EchW9+3oCNuSMm9xq8n6HZXf0X/wAlv9Mf9uu1OeZT/wB8n+ql/PXaeb/ApEjDHEojZz7LbgHQE7CfwOD8vQ40ySZU2RQxS04a8hVF9u9wLbrNe5/P3M1UaRzRLGiqommACi1hn8h9NGVqKvTaV1UBmJuwGTxqK9Dw8o5KUxiSGndSxswBX2zcXyVsO+LEel8jRdXtjZ4oViknW7hZJBta2QAb/lY+miJwGjhdhd2EZLHk6FrVEfXHWMBVAFguLY1NjfQPC9QQYzTwOPM9kpGoLXAzgc4P56LSVyiiaEx9yeVsfdjNtM1nszOVwbDI+WlxkiFgCbNuBHro70ShckbTGRItrxhUV2JC2PIBz8L/AA9NPJPeiY1DjdEcBksWBtfgeo+GdD1aqsMhVQDtXIHuGmKcl44wxLCwOc5voex9MNWtlWYQErIrJuCpLf2rnsPX/wCOkxwTSM5dhGqgMCY2Fibd+PW9+1znjSar2aaZlwywYI5GnOhuzoqsxZdiYJuONJrFWOO3sDlhr23u86pAWIbZKTuUm5BF+ePS/wDOLq62BJ382ZnYPdieADY/n9dGliIrgkER3BB440DVMzRhmJLKqopJyF9nA92T9dawVuiHsKpzFJHNUxJ9/KybyoQZttti9/W9/lohaIqwdax5FlBChYi5UW5BZQSbj43AyM6G6QAkkciAK9z7QwfueunfFxK0FAVNi0bFiO5sedRK09MpVi2D1zrTxClgpmiqFXZIzXVowPncEgkYIuO7ZBj65pXSZpXmgVECghzgC+QDgXN725yedSNIoeQbwGva98/xflqG8TMY4plQlRtBsuM5/PWkF+iysA86T/6TXarW5v4j9ddrbBBR/9k="/>
          <p:cNvSpPr>
            <a:spLocks noChangeAspect="1" noChangeArrowheads="1"/>
          </p:cNvSpPr>
          <p:nvPr/>
        </p:nvSpPr>
        <p:spPr bwMode="auto">
          <a:xfrm>
            <a:off x="74613" y="-444500"/>
            <a:ext cx="1228725"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7" name="Picture 11" descr="http://upload.wikimedia.org/wikipedia/commons/thumb/6/69/Friesian-Holstein.jpg/250px-Friesian-Holstein.jpg"/>
          <p:cNvPicPr>
            <a:picLocks noChangeAspect="1" noChangeArrowheads="1"/>
          </p:cNvPicPr>
          <p:nvPr/>
        </p:nvPicPr>
        <p:blipFill>
          <a:blip r:embed="rId3" cstate="print"/>
          <a:srcRect/>
          <a:stretch>
            <a:fillRect/>
          </a:stretch>
        </p:blipFill>
        <p:spPr bwMode="auto">
          <a:xfrm>
            <a:off x="228600" y="4800600"/>
            <a:ext cx="2762250" cy="1933575"/>
          </a:xfrm>
          <a:prstGeom prst="rect">
            <a:avLst/>
          </a:prstGeom>
          <a:noFill/>
        </p:spPr>
      </p:pic>
      <p:pic>
        <p:nvPicPr>
          <p:cNvPr id="29709" name="Picture 13" descr="http://www.farmland-thegame.eu/images/animals/Dairy-cows-pict-1.jpg"/>
          <p:cNvPicPr>
            <a:picLocks noChangeAspect="1" noChangeArrowheads="1"/>
          </p:cNvPicPr>
          <p:nvPr/>
        </p:nvPicPr>
        <p:blipFill>
          <a:blip r:embed="rId4" cstate="print"/>
          <a:srcRect/>
          <a:stretch>
            <a:fillRect/>
          </a:stretch>
        </p:blipFill>
        <p:spPr bwMode="auto">
          <a:xfrm>
            <a:off x="4343400" y="3886201"/>
            <a:ext cx="4419600" cy="29718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970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ecoki.com/wp-content/uploads/organic-dairy-cows.jpg"/>
          <p:cNvPicPr>
            <a:picLocks noChangeAspect="1" noChangeArrowheads="1"/>
          </p:cNvPicPr>
          <p:nvPr/>
        </p:nvPicPr>
        <p:blipFill>
          <a:blip r:embed="rId2" cstate="print"/>
          <a:srcRect/>
          <a:stretch>
            <a:fillRect/>
          </a:stretch>
        </p:blipFill>
        <p:spPr bwMode="auto">
          <a:xfrm>
            <a:off x="1208314" y="152400"/>
            <a:ext cx="5116286" cy="3581400"/>
          </a:xfrm>
          <a:prstGeom prst="rect">
            <a:avLst/>
          </a:prstGeom>
          <a:noFill/>
        </p:spPr>
      </p:pic>
      <p:sp>
        <p:nvSpPr>
          <p:cNvPr id="3" name="TextBox 2"/>
          <p:cNvSpPr txBox="1"/>
          <p:nvPr/>
        </p:nvSpPr>
        <p:spPr>
          <a:xfrm>
            <a:off x="6553200" y="228600"/>
            <a:ext cx="2286000" cy="4524315"/>
          </a:xfrm>
          <a:prstGeom prst="rect">
            <a:avLst/>
          </a:prstGeom>
          <a:noFill/>
        </p:spPr>
        <p:txBody>
          <a:bodyPr wrap="square" rtlCol="0">
            <a:spAutoFit/>
          </a:bodyPr>
          <a:lstStyle/>
          <a:p>
            <a:r>
              <a:rPr lang="en-US" sz="4800" dirty="0" smtClean="0"/>
              <a:t>Buy your own cow and have it milked.</a:t>
            </a:r>
            <a:endParaRPr lang="en-US" sz="4800" dirty="0"/>
          </a:p>
        </p:txBody>
      </p:sp>
      <p:pic>
        <p:nvPicPr>
          <p:cNvPr id="4" name="Picture 4" descr="Milking it: Ted and his son, Wayne, helped install the milking system used in the 30-aside swingover at Beltrassna, near Leongatha."/>
          <p:cNvPicPr>
            <a:picLocks noChangeAspect="1" noChangeArrowheads="1"/>
          </p:cNvPicPr>
          <p:nvPr/>
        </p:nvPicPr>
        <p:blipFill>
          <a:blip r:embed="rId3" cstate="print"/>
          <a:srcRect/>
          <a:stretch>
            <a:fillRect/>
          </a:stretch>
        </p:blipFill>
        <p:spPr bwMode="auto">
          <a:xfrm>
            <a:off x="0" y="3810000"/>
            <a:ext cx="6115050" cy="2857500"/>
          </a:xfrm>
          <a:prstGeom prst="rect">
            <a:avLst/>
          </a:prstGeom>
          <a:noFill/>
        </p:spPr>
      </p:pic>
      <p:sp>
        <p:nvSpPr>
          <p:cNvPr id="5" name="TextBox 4"/>
          <p:cNvSpPr txBox="1"/>
          <p:nvPr/>
        </p:nvSpPr>
        <p:spPr>
          <a:xfrm>
            <a:off x="6400800" y="5486400"/>
            <a:ext cx="2286000" cy="646331"/>
          </a:xfrm>
          <a:prstGeom prst="rect">
            <a:avLst/>
          </a:prstGeom>
          <a:noFill/>
        </p:spPr>
        <p:txBody>
          <a:bodyPr wrap="square" rtlCol="0">
            <a:spAutoFit/>
          </a:bodyPr>
          <a:lstStyle/>
          <a:p>
            <a:r>
              <a:rPr lang="en-US" dirty="0" smtClean="0"/>
              <a:t>Robot Machines do the milking</a:t>
            </a:r>
            <a:endParaRPr lang="en-US"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04800"/>
            <a:ext cx="8382000" cy="7017306"/>
          </a:xfrm>
          <a:prstGeom prst="rect">
            <a:avLst/>
          </a:prstGeom>
          <a:noFill/>
        </p:spPr>
        <p:txBody>
          <a:bodyPr wrap="square" rtlCol="0">
            <a:spAutoFit/>
          </a:bodyPr>
          <a:lstStyle/>
          <a:p>
            <a:r>
              <a:rPr lang="en-US" b="1" dirty="0" smtClean="0"/>
              <a:t>So What new tax laws have changed for 2011 so far?..............</a:t>
            </a:r>
          </a:p>
          <a:p>
            <a:r>
              <a:rPr lang="en-US" b="1" dirty="0" smtClean="0">
                <a:solidFill>
                  <a:srgbClr val="C00000"/>
                </a:solidFill>
              </a:rPr>
              <a:t>Lowers payroll tax</a:t>
            </a:r>
            <a:r>
              <a:rPr lang="en-US" dirty="0" smtClean="0">
                <a:solidFill>
                  <a:srgbClr val="C00000"/>
                </a:solidFill>
              </a:rPr>
              <a:t> </a:t>
            </a:r>
            <a:r>
              <a:rPr lang="en-US" dirty="0" smtClean="0"/>
              <a:t>– On incomes up to $106,800, there is a 2% reduction (from 6.2% to 4.2%) on an employee’s share of the Social Security portion of the FICA tax. For someone who makes $60,000, they could take home an additional $1,200 a year in 2011.</a:t>
            </a:r>
          </a:p>
          <a:p>
            <a:r>
              <a:rPr lang="en-US" b="1" dirty="0" smtClean="0">
                <a:solidFill>
                  <a:srgbClr val="C00000"/>
                </a:solidFill>
              </a:rPr>
              <a:t>Extends 2001 – 2003 income tax cuts</a:t>
            </a:r>
            <a:r>
              <a:rPr lang="en-US" dirty="0" smtClean="0">
                <a:solidFill>
                  <a:srgbClr val="C00000"/>
                </a:solidFill>
              </a:rPr>
              <a:t> </a:t>
            </a:r>
            <a:r>
              <a:rPr lang="en-US" dirty="0" smtClean="0"/>
              <a:t>– On all incomes, the new tax law extends the Bush-era tax cuts. That means there will be no change in income tax rates 2011 – 2012.</a:t>
            </a:r>
          </a:p>
          <a:p>
            <a:r>
              <a:rPr lang="en-US" b="1" dirty="0" smtClean="0">
                <a:solidFill>
                  <a:srgbClr val="C00000"/>
                </a:solidFill>
              </a:rPr>
              <a:t>The Child Tax Credit </a:t>
            </a:r>
            <a:r>
              <a:rPr lang="en-US" b="1" dirty="0" smtClean="0"/>
              <a:t>-</a:t>
            </a:r>
            <a:r>
              <a:rPr lang="en-US" dirty="0" smtClean="0"/>
              <a:t> This tax break will be extended for 2 years. It’s worth about $1,000 per eligible child, up to a $3,000 </a:t>
            </a:r>
            <a:r>
              <a:rPr lang="en-US" dirty="0" err="1" smtClean="0"/>
              <a:t>refundability</a:t>
            </a:r>
            <a:r>
              <a:rPr lang="en-US" dirty="0" smtClean="0"/>
              <a:t> threshold. The Child Tax Credit helps low and moderate income families to reduce their federal income tax by a certain amount for each qualifying child under age 17.</a:t>
            </a:r>
          </a:p>
          <a:p>
            <a:r>
              <a:rPr lang="en-US" b="1" dirty="0" smtClean="0">
                <a:solidFill>
                  <a:srgbClr val="C00000"/>
                </a:solidFill>
              </a:rPr>
              <a:t>The Earned Income Tax Credit </a:t>
            </a:r>
            <a:r>
              <a:rPr lang="en-US" b="1" dirty="0" smtClean="0"/>
              <a:t>-</a:t>
            </a:r>
            <a:r>
              <a:rPr lang="en-US" dirty="0" smtClean="0"/>
              <a:t>The agreement continues a Recovery Act expansion of the Earned Income Tax Credit worth an average of $600 for families with 3 or more children, and reduces the “marriage penalty” faced by working married families.</a:t>
            </a:r>
          </a:p>
          <a:p>
            <a:r>
              <a:rPr lang="en-US" b="1" dirty="0" smtClean="0">
                <a:solidFill>
                  <a:srgbClr val="C00000"/>
                </a:solidFill>
              </a:rPr>
              <a:t>The American Opportunity Tax Credit </a:t>
            </a:r>
            <a:r>
              <a:rPr lang="en-US" b="1" dirty="0" smtClean="0"/>
              <a:t>– </a:t>
            </a:r>
            <a:r>
              <a:rPr lang="en-US" dirty="0" smtClean="0"/>
              <a:t>The new American Opportunity Tax Credit would be continued. It’s a partially refundable tax credit that helps more than 8 million students and their families afford the cost of college.</a:t>
            </a:r>
          </a:p>
          <a:p>
            <a:r>
              <a:rPr lang="en-US" b="1" dirty="0" smtClean="0">
                <a:solidFill>
                  <a:srgbClr val="C00000"/>
                </a:solidFill>
              </a:rPr>
              <a:t>Business Expensing </a:t>
            </a:r>
            <a:r>
              <a:rPr lang="en-US" b="1" dirty="0" smtClean="0"/>
              <a:t>– </a:t>
            </a:r>
            <a:r>
              <a:rPr lang="en-US" dirty="0" smtClean="0"/>
              <a:t>This will allow businesses to expense 100% of their investments in 2011. 50% expensing in 2012.</a:t>
            </a:r>
          </a:p>
          <a:p>
            <a:r>
              <a:rPr lang="en-US" b="1" dirty="0" smtClean="0">
                <a:solidFill>
                  <a:srgbClr val="C00000"/>
                </a:solidFill>
              </a:rPr>
              <a:t>Extends unemployment for 13 months</a:t>
            </a:r>
            <a:r>
              <a:rPr lang="en-US" dirty="0" smtClean="0">
                <a:solidFill>
                  <a:srgbClr val="C00000"/>
                </a:solidFill>
              </a:rPr>
              <a:t> </a:t>
            </a:r>
            <a:r>
              <a:rPr lang="en-US" dirty="0" smtClean="0"/>
              <a:t>– Extends unemployment until January 2012, for those who qualify. Read more about the </a:t>
            </a:r>
            <a:r>
              <a:rPr lang="en-US" b="1" dirty="0" smtClean="0">
                <a:hlinkClick r:id="rId2"/>
              </a:rPr>
              <a:t>unemployment extension of 2010</a:t>
            </a:r>
            <a:r>
              <a:rPr lang="en-US" dirty="0" smtClean="0"/>
              <a:t>.</a:t>
            </a:r>
          </a:p>
          <a:p>
            <a:endParaRPr lang="en-US" dirty="0"/>
          </a:p>
          <a:p>
            <a:r>
              <a:rPr lang="en-US" dirty="0" smtClean="0"/>
              <a:t>End</a:t>
            </a:r>
          </a:p>
          <a:p>
            <a:endParaRPr lang="en-US" dirty="0" smtClean="0"/>
          </a:p>
          <a:p>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00"/>
            <a:ext cx="8229600" cy="1143000"/>
          </a:xfrm>
        </p:spPr>
        <p:txBody>
          <a:bodyPr>
            <a:normAutofit fontScale="90000"/>
          </a:bodyPr>
          <a:lstStyle/>
          <a:p>
            <a:r>
              <a:rPr lang="en-US" dirty="0" smtClean="0"/>
              <a:t>They continue </a:t>
            </a:r>
            <a:r>
              <a:rPr lang="en-US" b="1" dirty="0" smtClean="0"/>
              <a:t>to try to eliminate small local producers </a:t>
            </a:r>
            <a:r>
              <a:rPr lang="en-US" dirty="0" smtClean="0"/>
              <a:t>with "rules".</a:t>
            </a:r>
            <a:endParaRPr lang="en-US" dirty="0"/>
          </a:p>
        </p:txBody>
      </p:sp>
      <p:pic>
        <p:nvPicPr>
          <p:cNvPr id="14338" name="Picture 2" descr="http://a3.sphotos.ak.fbcdn.net/hphotos-ak-ash2/44299_145478678808544_145478625475216_295924_663521_n.jpg"/>
          <p:cNvPicPr>
            <a:picLocks noChangeAspect="1" noChangeArrowheads="1"/>
          </p:cNvPicPr>
          <p:nvPr/>
        </p:nvPicPr>
        <p:blipFill>
          <a:blip r:embed="rId2" cstate="print"/>
          <a:srcRect/>
          <a:stretch>
            <a:fillRect/>
          </a:stretch>
        </p:blipFill>
        <p:spPr bwMode="auto">
          <a:xfrm>
            <a:off x="609600" y="2438400"/>
            <a:ext cx="2857500" cy="1905000"/>
          </a:xfrm>
          <a:prstGeom prst="rect">
            <a:avLst/>
          </a:prstGeom>
          <a:noFill/>
        </p:spPr>
      </p:pic>
      <p:pic>
        <p:nvPicPr>
          <p:cNvPr id="14340" name="Picture 4" descr="http://www.publichealthlawnetwork.org/wp-content/uploads/NRCSFL97010.jpg">
            <a:hlinkClick r:id="rId3"/>
          </p:cNvPr>
          <p:cNvPicPr>
            <a:picLocks noChangeAspect="1" noChangeArrowheads="1"/>
          </p:cNvPicPr>
          <p:nvPr/>
        </p:nvPicPr>
        <p:blipFill>
          <a:blip r:embed="rId4" cstate="print"/>
          <a:srcRect/>
          <a:stretch>
            <a:fillRect/>
          </a:stretch>
        </p:blipFill>
        <p:spPr bwMode="auto">
          <a:xfrm>
            <a:off x="6096000" y="1371600"/>
            <a:ext cx="2438400" cy="2438400"/>
          </a:xfrm>
          <a:prstGeom prst="rect">
            <a:avLst/>
          </a:prstGeom>
          <a:noFill/>
        </p:spPr>
      </p:pic>
      <p:sp>
        <p:nvSpPr>
          <p:cNvPr id="5" name="TextBox 4"/>
          <p:cNvSpPr txBox="1"/>
          <p:nvPr/>
        </p:nvSpPr>
        <p:spPr>
          <a:xfrm>
            <a:off x="304800" y="152400"/>
            <a:ext cx="5562600" cy="2585323"/>
          </a:xfrm>
          <a:prstGeom prst="rect">
            <a:avLst/>
          </a:prstGeom>
          <a:noFill/>
        </p:spPr>
        <p:txBody>
          <a:bodyPr wrap="square" rtlCol="0">
            <a:spAutoFit/>
          </a:bodyPr>
          <a:lstStyle/>
          <a:p>
            <a:r>
              <a:rPr lang="en-US" b="1" dirty="0" smtClean="0"/>
              <a:t>Have you heard of NLGMA? Its the</a:t>
            </a:r>
            <a:r>
              <a:rPr lang="en-US" sz="2400" b="1" dirty="0" smtClean="0"/>
              <a:t> </a:t>
            </a:r>
          </a:p>
          <a:p>
            <a:r>
              <a:rPr lang="en-US" sz="2400" b="1" dirty="0" smtClean="0"/>
              <a:t>National Leafy Green Marketing Agreement</a:t>
            </a:r>
            <a:r>
              <a:rPr lang="en-US" b="1" dirty="0" smtClean="0"/>
              <a:t>, and its a proposed national food safety rule for leafy greens. This update from the National Sustainable Agriculture Coalition provides the perspective of many farmers that are not pleased with the proposed rules.</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Autofit/>
          </a:bodyPr>
          <a:lstStyle/>
          <a:p>
            <a:r>
              <a:rPr lang="en-US" sz="3200" b="1" dirty="0" smtClean="0"/>
              <a:t>How do farm groups feel about USDA's proposed rules to limit the economic power that livestock packers and processors have over farmers and ranchers? </a:t>
            </a:r>
            <a:br>
              <a:rPr lang="en-US" sz="3200" b="1" dirty="0" smtClean="0"/>
            </a:br>
            <a:r>
              <a:rPr lang="en-US" sz="3200" b="1" dirty="0" smtClean="0"/>
              <a:t>National Farmers Union supports these efforts and is upset that some in Congress are trying to put a halt to these rules. The Pork Producers and other groups want the rules to go away </a:t>
            </a:r>
            <a:endParaRPr lang="en-US" sz="3200"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invasion of Personal Rights</a:t>
            </a:r>
            <a:br>
              <a:rPr lang="en-US" dirty="0" smtClean="0"/>
            </a:br>
            <a:r>
              <a:rPr lang="en-US" dirty="0" smtClean="0"/>
              <a:t>One-size-fits-all regulations </a:t>
            </a:r>
            <a:endParaRPr lang="en-US" dirty="0"/>
          </a:p>
        </p:txBody>
      </p:sp>
      <p:pic>
        <p:nvPicPr>
          <p:cNvPr id="15362" name="Picture 2" descr="http://a8.sphotos.ak.fbcdn.net/hphotos-ak-snc6/230462_212905078732570_145478625475216_683376_3223485_n.jpg"/>
          <p:cNvPicPr>
            <a:picLocks noChangeAspect="1" noChangeArrowheads="1"/>
          </p:cNvPicPr>
          <p:nvPr/>
        </p:nvPicPr>
        <p:blipFill>
          <a:blip r:embed="rId2" cstate="print"/>
          <a:srcRect/>
          <a:stretch>
            <a:fillRect/>
          </a:stretch>
        </p:blipFill>
        <p:spPr bwMode="auto">
          <a:xfrm>
            <a:off x="381000" y="2362200"/>
            <a:ext cx="5867400" cy="3993093"/>
          </a:xfrm>
          <a:prstGeom prst="rect">
            <a:avLst/>
          </a:prstGeom>
          <a:noFill/>
        </p:spPr>
      </p:pic>
      <p:pic>
        <p:nvPicPr>
          <p:cNvPr id="15364" name="Picture 4" descr="By the time he was 6, Randy Peterson was herding cattle from the back of his horse. His daughter started going with him when she was 3.&#10;"/>
          <p:cNvPicPr>
            <a:picLocks noChangeAspect="1" noChangeArrowheads="1"/>
          </p:cNvPicPr>
          <p:nvPr/>
        </p:nvPicPr>
        <p:blipFill>
          <a:blip r:embed="rId3" cstate="print"/>
          <a:srcRect/>
          <a:stretch>
            <a:fillRect/>
          </a:stretch>
        </p:blipFill>
        <p:spPr bwMode="auto">
          <a:xfrm>
            <a:off x="6019800" y="1524000"/>
            <a:ext cx="2857500" cy="2143125"/>
          </a:xfrm>
          <a:prstGeom prst="rect">
            <a:avLst/>
          </a:prstGeom>
          <a:no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en-US" sz="3600" dirty="0" smtClean="0"/>
              <a:t>“This is the first step in preventing an unprecedented government invasion into the private marketplace. Big government has invaded banking, healthcare and more. </a:t>
            </a:r>
            <a:r>
              <a:rPr lang="en-US" sz="3600" b="1" dirty="0" smtClean="0"/>
              <a:t>The last thing we need is the federal government setting up shop on cattle ranches throughout the country,”</a:t>
            </a:r>
            <a:r>
              <a:rPr lang="en-US" sz="3600" dirty="0" smtClean="0"/>
              <a:t> said Bill Donald</a:t>
            </a:r>
            <a:r>
              <a:rPr lang="en-US" sz="1200" dirty="0" smtClean="0"/>
              <a:t>.</a:t>
            </a:r>
            <a:r>
              <a:rPr lang="en-US" sz="1200" dirty="0"/>
              <a:t> NCBA President Bill Donald, a Melville, Mont. rancher</a:t>
            </a:r>
            <a:r>
              <a:rPr lang="en-US" sz="1200" dirty="0" smtClean="0"/>
              <a:t> </a:t>
            </a:r>
            <a:r>
              <a:rPr lang="en-US" sz="3600" dirty="0" smtClean="0"/>
              <a:t>“The marketplace works well without government intrusion and this legislation is proof that many in Congress feel the same way.”</a:t>
            </a:r>
            <a:r>
              <a:rPr lang="en-US" dirty="0" smtClean="0"/>
              <a:t/>
            </a:r>
            <a:br>
              <a:rPr lang="en-US" dirty="0" smtClean="0"/>
            </a:br>
            <a:endParaRPr lang="en-US"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458200" cy="5909310"/>
          </a:xfrm>
          <a:prstGeom prst="rect">
            <a:avLst/>
          </a:prstGeom>
          <a:noFill/>
        </p:spPr>
        <p:txBody>
          <a:bodyPr wrap="square" rtlCol="0">
            <a:spAutoFit/>
          </a:bodyPr>
          <a:lstStyle/>
          <a:p>
            <a:r>
              <a:rPr lang="en-US" sz="4000" b="1" dirty="0" smtClean="0"/>
              <a:t>Many were excited to see the </a:t>
            </a:r>
            <a:r>
              <a:rPr lang="en-US" sz="4000" b="1" u="sng" dirty="0" smtClean="0">
                <a:solidFill>
                  <a:srgbClr val="FF0000"/>
                </a:solidFill>
              </a:rPr>
              <a:t>Biomass Crop Assistance Program</a:t>
            </a:r>
            <a:r>
              <a:rPr lang="en-US" sz="4000" b="1" dirty="0" smtClean="0"/>
              <a:t> become part of the 2008 Farm Bill, figuring it was a way to push </a:t>
            </a:r>
            <a:r>
              <a:rPr lang="en-US" sz="4000" b="1" dirty="0" smtClean="0"/>
              <a:t>biofuels</a:t>
            </a:r>
            <a:r>
              <a:rPr lang="en-US" sz="4000" b="1" dirty="0" smtClean="0"/>
              <a:t> beyond corn ethanol. Unfortunately it has too much of a focus on corn stove and wood stove- not really pushing the envelope. The program may not get renewed in 2012.</a:t>
            </a:r>
          </a:p>
          <a:p>
            <a:endParaRPr 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foodandwaterwatch.org/wp-content/uploads/2011/06/gmoTomatoes-istock-300x197.jpg">
            <a:hlinkClick r:id="rId2"/>
          </p:cNvPr>
          <p:cNvPicPr>
            <a:picLocks noChangeAspect="1" noChangeArrowheads="1"/>
          </p:cNvPicPr>
          <p:nvPr/>
        </p:nvPicPr>
        <p:blipFill>
          <a:blip r:embed="rId3" cstate="print"/>
          <a:srcRect/>
          <a:stretch>
            <a:fillRect/>
          </a:stretch>
        </p:blipFill>
        <p:spPr bwMode="auto">
          <a:xfrm>
            <a:off x="685800" y="762000"/>
            <a:ext cx="3785825" cy="2486025"/>
          </a:xfrm>
          <a:prstGeom prst="rect">
            <a:avLst/>
          </a:prstGeom>
          <a:noFill/>
        </p:spPr>
      </p:pic>
      <p:sp>
        <p:nvSpPr>
          <p:cNvPr id="3" name="TextBox 2"/>
          <p:cNvSpPr txBox="1"/>
          <p:nvPr/>
        </p:nvSpPr>
        <p:spPr>
          <a:xfrm>
            <a:off x="4876800" y="685800"/>
            <a:ext cx="3962400" cy="2308324"/>
          </a:xfrm>
          <a:prstGeom prst="rect">
            <a:avLst/>
          </a:prstGeom>
          <a:noFill/>
        </p:spPr>
        <p:txBody>
          <a:bodyPr wrap="square" rtlCol="0">
            <a:spAutoFit/>
          </a:bodyPr>
          <a:lstStyle/>
          <a:p>
            <a:r>
              <a:rPr lang="en-US" sz="4800" dirty="0" smtClean="0"/>
              <a:t>Genetically Modified Crops</a:t>
            </a:r>
            <a:endParaRPr lang="en-US" sz="4800" dirty="0"/>
          </a:p>
        </p:txBody>
      </p:sp>
      <p:pic>
        <p:nvPicPr>
          <p:cNvPr id="20484" name="Picture 4" descr="http://simplegoodandtasty.com/sites/default/files/imagecache/blog_img_home/images/blog/meries_chicken.jpg">
            <a:hlinkClick r:id="rId4"/>
          </p:cNvPr>
          <p:cNvPicPr>
            <a:picLocks noChangeAspect="1" noChangeArrowheads="1"/>
          </p:cNvPicPr>
          <p:nvPr/>
        </p:nvPicPr>
        <p:blipFill>
          <a:blip r:embed="rId5" cstate="print"/>
          <a:srcRect/>
          <a:stretch>
            <a:fillRect/>
          </a:stretch>
        </p:blipFill>
        <p:spPr bwMode="auto">
          <a:xfrm>
            <a:off x="4648200" y="3733800"/>
            <a:ext cx="3886200" cy="2628900"/>
          </a:xfrm>
          <a:prstGeom prst="rect">
            <a:avLst/>
          </a:prstGeom>
          <a:noFill/>
        </p:spPr>
      </p:pic>
      <p:sp>
        <p:nvSpPr>
          <p:cNvPr id="5" name="TextBox 4"/>
          <p:cNvSpPr txBox="1"/>
          <p:nvPr/>
        </p:nvSpPr>
        <p:spPr>
          <a:xfrm>
            <a:off x="685800" y="4114800"/>
            <a:ext cx="3581400" cy="1569660"/>
          </a:xfrm>
          <a:prstGeom prst="rect">
            <a:avLst/>
          </a:prstGeom>
          <a:noFill/>
        </p:spPr>
        <p:txBody>
          <a:bodyPr wrap="square" rtlCol="0">
            <a:spAutoFit/>
          </a:bodyPr>
          <a:lstStyle/>
          <a:p>
            <a:r>
              <a:rPr lang="en-US" sz="4800" dirty="0" smtClean="0"/>
              <a:t>Injected Meats</a:t>
            </a:r>
            <a:endParaRPr lang="en-US" sz="4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500" fill="hold"/>
                                        <p:tgtEl>
                                          <p:spTgt spid="20484"/>
                                        </p:tgtEl>
                                        <p:attrNameLst>
                                          <p:attrName>ppt_x</p:attrName>
                                        </p:attrNameLst>
                                      </p:cBhvr>
                                      <p:tavLst>
                                        <p:tav tm="0">
                                          <p:val>
                                            <p:strVal val="#ppt_x"/>
                                          </p:val>
                                        </p:tav>
                                        <p:tav tm="100000">
                                          <p:val>
                                            <p:strVal val="#ppt_x"/>
                                          </p:val>
                                        </p:tav>
                                      </p:tavLst>
                                    </p:anim>
                                    <p:anim calcmode="lin" valueType="num">
                                      <p:cBhvr additive="base">
                                        <p:cTn id="14"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foodandwaterwatch.org/wp-content/uploads/2011/01/issues-europe1_issue_topic.jpg">
            <a:hlinkClick r:id="rId2"/>
          </p:cNvPr>
          <p:cNvPicPr>
            <a:picLocks noChangeAspect="1" noChangeArrowheads="1"/>
          </p:cNvPicPr>
          <p:nvPr/>
        </p:nvPicPr>
        <p:blipFill>
          <a:blip r:embed="rId3" cstate="print"/>
          <a:srcRect/>
          <a:stretch>
            <a:fillRect/>
          </a:stretch>
        </p:blipFill>
        <p:spPr bwMode="auto">
          <a:xfrm>
            <a:off x="152400" y="1447800"/>
            <a:ext cx="2519265" cy="1828800"/>
          </a:xfrm>
          <a:prstGeom prst="rect">
            <a:avLst/>
          </a:prstGeom>
          <a:noFill/>
        </p:spPr>
      </p:pic>
      <p:pic>
        <p:nvPicPr>
          <p:cNvPr id="21508" name="Picture 4" descr="http://www.foodandwaterwatch.org/wp-content/uploads/2011/01/issues-africa_issue_topic.jpg">
            <a:hlinkClick r:id="rId4"/>
          </p:cNvPr>
          <p:cNvPicPr>
            <a:picLocks noChangeAspect="1" noChangeArrowheads="1"/>
          </p:cNvPicPr>
          <p:nvPr/>
        </p:nvPicPr>
        <p:blipFill>
          <a:blip r:embed="rId5" cstate="print"/>
          <a:srcRect/>
          <a:stretch>
            <a:fillRect/>
          </a:stretch>
        </p:blipFill>
        <p:spPr bwMode="auto">
          <a:xfrm>
            <a:off x="2743200" y="369006"/>
            <a:ext cx="2667000" cy="1936044"/>
          </a:xfrm>
          <a:prstGeom prst="rect">
            <a:avLst/>
          </a:prstGeom>
          <a:noFill/>
        </p:spPr>
      </p:pic>
      <p:pic>
        <p:nvPicPr>
          <p:cNvPr id="21510" name="Picture 6" descr="http://www.foodandwaterwatch.org/wp-content/uploads/2011/01/issues-global-trade_issue_topic.jpg">
            <a:hlinkClick r:id="rId6"/>
          </p:cNvPr>
          <p:cNvPicPr>
            <a:picLocks noChangeAspect="1" noChangeArrowheads="1"/>
          </p:cNvPicPr>
          <p:nvPr/>
        </p:nvPicPr>
        <p:blipFill>
          <a:blip r:embed="rId7" cstate="print"/>
          <a:srcRect/>
          <a:stretch>
            <a:fillRect/>
          </a:stretch>
        </p:blipFill>
        <p:spPr bwMode="auto">
          <a:xfrm>
            <a:off x="3200400" y="2571468"/>
            <a:ext cx="2362200" cy="1714782"/>
          </a:xfrm>
          <a:prstGeom prst="rect">
            <a:avLst/>
          </a:prstGeom>
          <a:noFill/>
        </p:spPr>
      </p:pic>
      <p:pic>
        <p:nvPicPr>
          <p:cNvPr id="21512" name="Picture 8" descr="http://www.foodandwaterwatch.org/wp-content/uploads/2011/01/issues-world-water_issue_topic.jpg">
            <a:hlinkClick r:id="rId8"/>
          </p:cNvPr>
          <p:cNvPicPr>
            <a:picLocks noChangeAspect="1" noChangeArrowheads="1"/>
          </p:cNvPicPr>
          <p:nvPr/>
        </p:nvPicPr>
        <p:blipFill>
          <a:blip r:embed="rId9" cstate="print"/>
          <a:srcRect/>
          <a:stretch>
            <a:fillRect/>
          </a:stretch>
        </p:blipFill>
        <p:spPr bwMode="auto">
          <a:xfrm>
            <a:off x="4495800" y="4724400"/>
            <a:ext cx="2414296" cy="1752600"/>
          </a:xfrm>
          <a:prstGeom prst="rect">
            <a:avLst/>
          </a:prstGeom>
          <a:noFill/>
        </p:spPr>
      </p:pic>
      <p:sp>
        <p:nvSpPr>
          <p:cNvPr id="6" name="TextBox 5"/>
          <p:cNvSpPr txBox="1"/>
          <p:nvPr/>
        </p:nvSpPr>
        <p:spPr>
          <a:xfrm>
            <a:off x="457200" y="4549676"/>
            <a:ext cx="3733800" cy="2308324"/>
          </a:xfrm>
          <a:prstGeom prst="rect">
            <a:avLst/>
          </a:prstGeom>
          <a:noFill/>
        </p:spPr>
        <p:txBody>
          <a:bodyPr wrap="square" rtlCol="0">
            <a:spAutoFit/>
          </a:bodyPr>
          <a:lstStyle/>
          <a:p>
            <a:r>
              <a:rPr lang="en-US" dirty="0" smtClean="0"/>
              <a:t>While the demand for water is on the rise, the supply is shrinking. Water-intensive agriculture, population growth, industrial pollution, breakneck development and other ecological threats are depleting freshwater supplies.</a:t>
            </a:r>
          </a:p>
          <a:p>
            <a:endParaRPr lang="en-US" dirty="0"/>
          </a:p>
        </p:txBody>
      </p:sp>
      <p:sp>
        <p:nvSpPr>
          <p:cNvPr id="7" name="TextBox 6"/>
          <p:cNvSpPr txBox="1"/>
          <p:nvPr/>
        </p:nvSpPr>
        <p:spPr>
          <a:xfrm>
            <a:off x="5867400" y="457200"/>
            <a:ext cx="3124200" cy="1754326"/>
          </a:xfrm>
          <a:prstGeom prst="rect">
            <a:avLst/>
          </a:prstGeom>
          <a:noFill/>
        </p:spPr>
        <p:txBody>
          <a:bodyPr wrap="square" rtlCol="0">
            <a:spAutoFit/>
          </a:bodyPr>
          <a:lstStyle/>
          <a:p>
            <a:r>
              <a:rPr lang="en-US" dirty="0" smtClean="0"/>
              <a:t>In every link of the new global food chain, agriculture has become more intensive, larger in scale, and more environmentally and socially unsustainable.</a:t>
            </a:r>
            <a:endParaRPr lang="en-US" dirty="0"/>
          </a:p>
        </p:txBody>
      </p:sp>
      <p:pic>
        <p:nvPicPr>
          <p:cNvPr id="21514" name="Picture 10" descr="leftbar-ad">
            <a:hlinkClick r:id="rId10"/>
          </p:cNvPr>
          <p:cNvPicPr>
            <a:picLocks noChangeAspect="1" noChangeArrowheads="1"/>
          </p:cNvPicPr>
          <p:nvPr/>
        </p:nvPicPr>
        <p:blipFill>
          <a:blip r:embed="rId11" cstate="print"/>
          <a:srcRect/>
          <a:stretch>
            <a:fillRect/>
          </a:stretch>
        </p:blipFill>
        <p:spPr bwMode="auto">
          <a:xfrm>
            <a:off x="6324600" y="2286000"/>
            <a:ext cx="2552700" cy="2257426"/>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2107</TotalTime>
  <Words>1186</Words>
  <Application>Microsoft Office PowerPoint</Application>
  <PresentationFormat>On-screen Show (4:3)</PresentationFormat>
  <Paragraphs>93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2011 Farm Bill</vt:lpstr>
      <vt:lpstr>Potomac Politicians  vs.  Farmers and Ranchers</vt:lpstr>
      <vt:lpstr>They continue to try to eliminate small local producers with "rules".</vt:lpstr>
      <vt:lpstr>How do farm groups feel about USDA's proposed rules to limit the economic power that livestock packers and processors have over farmers and ranchers?  National Farmers Union supports these efforts and is upset that some in Congress are trying to put a halt to these rules. The Pork Producers and other groups want the rules to go away </vt:lpstr>
      <vt:lpstr>And invasion of Personal Rights One-size-fits-all regulations </vt:lpstr>
      <vt:lpstr>“This is the first step in preventing an unprecedented government invasion into the private marketplace. Big government has invaded banking, healthcare and more. The last thing we need is the federal government setting up shop on cattle ranches throughout the country,” said Bill Donald. NCBA President Bill Donald, a Melville, Mont. rancher “The marketplace works well without government intrusion and this legislation is proof that many in Congress feel the same way.”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CRP</dc:title>
  <dc:creator>Jarvis</dc:creator>
  <cp:lastModifiedBy>Jarvis</cp:lastModifiedBy>
  <cp:revision>168</cp:revision>
  <dcterms:created xsi:type="dcterms:W3CDTF">2011-06-21T17:02:48Z</dcterms:created>
  <dcterms:modified xsi:type="dcterms:W3CDTF">2011-06-23T04:09:58Z</dcterms:modified>
</cp:coreProperties>
</file>